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5" r:id="rId2"/>
    <p:sldId id="256" r:id="rId3"/>
    <p:sldId id="257" r:id="rId4"/>
    <p:sldId id="27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4"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7" d="100"/>
          <a:sy n="57" d="100"/>
        </p:scale>
        <p:origin x="102" y="828"/>
      </p:cViewPr>
      <p:guideLst/>
    </p:cSldViewPr>
  </p:slideViewPr>
  <p:notesTextViewPr>
    <p:cViewPr>
      <p:scale>
        <a:sx n="1" d="1"/>
        <a:sy n="1" d="1"/>
      </p:scale>
      <p:origin x="0" y="0"/>
    </p:cViewPr>
  </p:notesTextViewPr>
  <p:notesViewPr>
    <p:cSldViewPr snapToGrid="0">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291BF-18FE-4FC0-A4D4-1E89E284B771}" type="datetimeFigureOut">
              <a:rPr lang="en-US" smtClean="0"/>
              <a:t>10/30/2018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F777D-88BC-472B-A12C-2F3FD9635B5B}" type="slidenum">
              <a:rPr lang="en-US" smtClean="0"/>
              <a:t>‹#›</a:t>
            </a:fld>
            <a:endParaRPr lang="en-US"/>
          </a:p>
        </p:txBody>
      </p:sp>
    </p:spTree>
    <p:extLst>
      <p:ext uri="{BB962C8B-B14F-4D97-AF65-F5344CB8AC3E}">
        <p14:creationId xmlns:p14="http://schemas.microsoft.com/office/powerpoint/2010/main" val="17241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rights apply to felonies and misdemeanors.</a:t>
            </a:r>
            <a:endParaRPr lang="en-US" dirty="0"/>
          </a:p>
        </p:txBody>
      </p:sp>
      <p:sp>
        <p:nvSpPr>
          <p:cNvPr id="4" name="Slide Number Placeholder 3"/>
          <p:cNvSpPr>
            <a:spLocks noGrp="1"/>
          </p:cNvSpPr>
          <p:nvPr>
            <p:ph type="sldNum" sz="quarter" idx="10"/>
          </p:nvPr>
        </p:nvSpPr>
        <p:spPr/>
        <p:txBody>
          <a:bodyPr/>
          <a:lstStyle/>
          <a:p>
            <a:fld id="{DA8F777D-88BC-472B-A12C-2F3FD9635B5B}" type="slidenum">
              <a:rPr lang="en-US" smtClean="0"/>
              <a:t>5</a:t>
            </a:fld>
            <a:endParaRPr lang="en-US"/>
          </a:p>
        </p:txBody>
      </p:sp>
    </p:spTree>
    <p:extLst>
      <p:ext uri="{BB962C8B-B14F-4D97-AF65-F5344CB8AC3E}">
        <p14:creationId xmlns:p14="http://schemas.microsoft.com/office/powerpoint/2010/main" val="143557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Regarding number 5 above, it should be noted that this requirement is a minimum standard and that victims can receive much more information than this should they choose to sign up for VINE.</a:t>
            </a:r>
          </a:p>
          <a:p>
            <a:endParaRPr lang="en-US" dirty="0"/>
          </a:p>
          <a:p>
            <a:endParaRPr lang="en-US" dirty="0"/>
          </a:p>
        </p:txBody>
      </p:sp>
      <p:sp>
        <p:nvSpPr>
          <p:cNvPr id="4" name="Slide Number Placeholder 3"/>
          <p:cNvSpPr>
            <a:spLocks noGrp="1"/>
          </p:cNvSpPr>
          <p:nvPr>
            <p:ph type="sldNum" sz="quarter" idx="10"/>
          </p:nvPr>
        </p:nvSpPr>
        <p:spPr/>
        <p:txBody>
          <a:bodyPr/>
          <a:lstStyle/>
          <a:p>
            <a:fld id="{DA8F777D-88BC-472B-A12C-2F3FD9635B5B}" type="slidenum">
              <a:rPr lang="en-US" smtClean="0"/>
              <a:t>6</a:t>
            </a:fld>
            <a:endParaRPr lang="en-US"/>
          </a:p>
        </p:txBody>
      </p:sp>
    </p:spTree>
    <p:extLst>
      <p:ext uri="{BB962C8B-B14F-4D97-AF65-F5344CB8AC3E}">
        <p14:creationId xmlns:p14="http://schemas.microsoft.com/office/powerpoint/2010/main" val="3023210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panose="020F0502020204030204" pitchFamily="34" charset="0"/>
                <a:ea typeface="Calibri" panose="020F0502020204030204" pitchFamily="34" charset="0"/>
              </a:rPr>
              <a:t>May </a:t>
            </a:r>
            <a:r>
              <a:rPr lang="en-US" dirty="0">
                <a:latin typeface="Calibri" panose="020F0502020204030204" pitchFamily="34" charset="0"/>
                <a:ea typeface="Calibri" panose="020F0502020204030204" pitchFamily="34" charset="0"/>
              </a:rPr>
              <a:t>want to inform DAs that Legal Aid (and some DV programs) have VOCA grants to provide civil/legal services to crime victims throughout the state.  VOCA Rule #94.119(f)(1) allows legal assistance for services that “help victims assert their rights as victims in a criminal proceeding directly related to the victimization, or otherwise protect their safety, privacy, or other interests as victims in such a proceeding; …”</a:t>
            </a:r>
            <a:r>
              <a:rPr lang="en-US" dirty="0">
                <a:solidFill>
                  <a:srgbClr val="1F497D"/>
                </a:solidFill>
                <a:latin typeface="Calibri" panose="020F0502020204030204" pitchFamily="34" charset="0"/>
                <a:ea typeface="Calibri" panose="020F0502020204030204" pitchFamily="34" charset="0"/>
              </a:rPr>
              <a:t>  </a:t>
            </a:r>
            <a:endParaRPr lang="en-US" dirty="0">
              <a:latin typeface="Calibri" panose="020F0502020204030204" pitchFamily="34" charset="0"/>
              <a:ea typeface="Calibri" panose="020F0502020204030204" pitchFamily="34" charset="0"/>
            </a:endParaRPr>
          </a:p>
          <a:p>
            <a:endParaRPr lang="en-US" dirty="0" smtClean="0"/>
          </a:p>
          <a:p>
            <a:r>
              <a:rPr lang="en-US" dirty="0"/>
              <a:t>Trent, these VOCA-funded attorneys may very well enter into the criminal case under </a:t>
            </a:r>
            <a:r>
              <a:rPr lang="en-US" dirty="0" err="1"/>
              <a:t>Marsy’s</a:t>
            </a:r>
            <a:r>
              <a:rPr lang="en-US" dirty="0"/>
              <a:t> law (if it passes) to make sure the rights of the victims are asserted during the course of the criminal case, and would be well within the scope of the VOCA guidelines in doing so.  In my opinion, the DAs should be alerted to this possibility, even if it never happens.</a:t>
            </a:r>
          </a:p>
          <a:p>
            <a:endParaRPr lang="en-US" dirty="0"/>
          </a:p>
        </p:txBody>
      </p:sp>
      <p:sp>
        <p:nvSpPr>
          <p:cNvPr id="4" name="Slide Number Placeholder 3"/>
          <p:cNvSpPr>
            <a:spLocks noGrp="1"/>
          </p:cNvSpPr>
          <p:nvPr>
            <p:ph type="sldNum" sz="quarter" idx="10"/>
          </p:nvPr>
        </p:nvSpPr>
        <p:spPr/>
        <p:txBody>
          <a:bodyPr/>
          <a:lstStyle/>
          <a:p>
            <a:fld id="{DA8F777D-88BC-472B-A12C-2F3FD9635B5B}" type="slidenum">
              <a:rPr lang="en-US" smtClean="0"/>
              <a:t>20</a:t>
            </a:fld>
            <a:endParaRPr lang="en-US"/>
          </a:p>
        </p:txBody>
      </p:sp>
    </p:spTree>
    <p:extLst>
      <p:ext uri="{BB962C8B-B14F-4D97-AF65-F5344CB8AC3E}">
        <p14:creationId xmlns:p14="http://schemas.microsoft.com/office/powerpoint/2010/main" val="12212053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55425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232F9A-5981-45DE-9311-E48624D64E38}"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23094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421790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120182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6753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C232F9A-5981-45DE-9311-E48624D64E38}"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157828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C232F9A-5981-45DE-9311-E48624D64E38}" type="datetimeFigureOut">
              <a:rPr lang="en-US" smtClean="0"/>
              <a:t>10/30/2018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5599411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61133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37510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86431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232F9A-5981-45DE-9311-E48624D64E38}" type="datetimeFigureOut">
              <a:rPr lang="en-US" smtClean="0"/>
              <a:t>10/30/2018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299966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232F9A-5981-45DE-9311-E48624D64E38}"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28847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232F9A-5981-45DE-9311-E48624D64E38}" type="datetimeFigureOut">
              <a:rPr lang="en-US" smtClean="0"/>
              <a:t>10/30/2018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45323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232F9A-5981-45DE-9311-E48624D64E38}" type="datetimeFigureOut">
              <a:rPr lang="en-US" smtClean="0"/>
              <a:t>10/30/2018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63717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32F9A-5981-45DE-9311-E48624D64E38}" type="datetimeFigureOut">
              <a:rPr lang="en-US" smtClean="0"/>
              <a:t>10/30/2018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09335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232F9A-5981-45DE-9311-E48624D64E38}"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192995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232F9A-5981-45DE-9311-E48624D64E38}" type="datetimeFigureOut">
              <a:rPr lang="en-US" smtClean="0"/>
              <a:t>10/30/2018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B270E9D-7BC6-44F4-8C17-D938CA62DCB6}" type="slidenum">
              <a:rPr lang="en-US" smtClean="0"/>
              <a:t>‹#›</a:t>
            </a:fld>
            <a:endParaRPr lang="en-US"/>
          </a:p>
        </p:txBody>
      </p:sp>
    </p:spTree>
    <p:extLst>
      <p:ext uri="{BB962C8B-B14F-4D97-AF65-F5344CB8AC3E}">
        <p14:creationId xmlns:p14="http://schemas.microsoft.com/office/powerpoint/2010/main" val="356116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C232F9A-5981-45DE-9311-E48624D64E38}" type="datetimeFigureOut">
              <a:rPr lang="en-US" smtClean="0"/>
              <a:t>10/30/2018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B270E9D-7BC6-44F4-8C17-D938CA62DCB6}" type="slidenum">
              <a:rPr lang="en-US" smtClean="0"/>
              <a:t>‹#›</a:t>
            </a:fld>
            <a:endParaRPr lang="en-US"/>
          </a:p>
        </p:txBody>
      </p:sp>
    </p:spTree>
    <p:extLst>
      <p:ext uri="{BB962C8B-B14F-4D97-AF65-F5344CB8AC3E}">
        <p14:creationId xmlns:p14="http://schemas.microsoft.com/office/powerpoint/2010/main" val="3602470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4419"/>
          <a:stretch/>
        </p:blipFill>
        <p:spPr>
          <a:xfrm>
            <a:off x="0" y="181785"/>
            <a:ext cx="12193911" cy="6508376"/>
          </a:xfrm>
          <a:prstGeom prst="rect">
            <a:avLst/>
          </a:prstGeom>
        </p:spPr>
      </p:pic>
    </p:spTree>
    <p:extLst>
      <p:ext uri="{BB962C8B-B14F-4D97-AF65-F5344CB8AC3E}">
        <p14:creationId xmlns:p14="http://schemas.microsoft.com/office/powerpoint/2010/main" val="967110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6490"/>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334404"/>
            <a:ext cx="5181600" cy="3842559"/>
          </a:xfrm>
        </p:spPr>
        <p:txBody>
          <a:bodyPr>
            <a:normAutofit/>
          </a:bodyPr>
          <a:lstStyle/>
          <a:p>
            <a:pPr marL="0" indent="0" algn="ctr">
              <a:buNone/>
            </a:pPr>
            <a:r>
              <a:rPr lang="en-US" sz="2600" u="sng" dirty="0" err="1" smtClean="0">
                <a:solidFill>
                  <a:prstClr val="black"/>
                </a:solidFill>
                <a:latin typeface="Garamond" panose="02020404030301010803" pitchFamily="18" charset="0"/>
              </a:rPr>
              <a:t>Marsy’s</a:t>
            </a:r>
            <a:r>
              <a:rPr lang="en-US" sz="2600" u="sng" dirty="0" smtClean="0">
                <a:solidFill>
                  <a:prstClr val="black"/>
                </a:solidFill>
                <a:latin typeface="Garamond" panose="02020404030301010803" pitchFamily="18" charset="0"/>
              </a:rPr>
              <a:t> Law</a:t>
            </a:r>
          </a:p>
          <a:p>
            <a:pPr marL="0" indent="0">
              <a:buNone/>
            </a:pPr>
            <a:r>
              <a:rPr lang="en-US" sz="2600" dirty="0">
                <a:solidFill>
                  <a:prstClr val="black"/>
                </a:solidFill>
                <a:latin typeface="Garamond" panose="02020404030301010803" pitchFamily="18" charset="0"/>
              </a:rPr>
              <a:t>To be heard in any proceeding involving release, plea, sentencing, disposition, parole and any proceeding during which a right of the victim is </a:t>
            </a:r>
            <a:r>
              <a:rPr lang="en-US" sz="2600" dirty="0" smtClean="0">
                <a:solidFill>
                  <a:prstClr val="black"/>
                </a:solidFill>
                <a:latin typeface="Garamond" panose="02020404030301010803" pitchFamily="18" charset="0"/>
              </a:rPr>
              <a:t>implicated;</a:t>
            </a:r>
          </a:p>
        </p:txBody>
      </p:sp>
      <p:sp>
        <p:nvSpPr>
          <p:cNvPr id="5" name="Content Placeholder 4"/>
          <p:cNvSpPr>
            <a:spLocks noGrp="1"/>
          </p:cNvSpPr>
          <p:nvPr>
            <p:ph sz="half" idx="2"/>
          </p:nvPr>
        </p:nvSpPr>
        <p:spPr>
          <a:xfrm>
            <a:off x="6172200" y="2334404"/>
            <a:ext cx="5478332" cy="4389125"/>
          </a:xfrm>
        </p:spPr>
        <p:txBody>
          <a:bodyPr>
            <a:no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lvl="0" indent="0">
              <a:buNone/>
            </a:pP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A. [A]</a:t>
            </a:r>
            <a:r>
              <a:rPr lang="en-US" sz="2600" dirty="0" err="1">
                <a:solidFill>
                  <a:schemeClr val="tx1"/>
                </a:solidFill>
                <a:latin typeface="Garamond" panose="02020404030301010803" pitchFamily="18" charset="0"/>
                <a:ea typeface="Times New Roman" panose="02020603050405020304" pitchFamily="18" charset="0"/>
                <a:cs typeface="Arial" panose="020B0604020202020204" pitchFamily="34" charset="0"/>
              </a:rPr>
              <a:t>ny</a:t>
            </a: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 victim or family member of a victim . . </a:t>
            </a: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 has the right to know the </a:t>
            </a: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status of the . . . prosecution of the criminal case, including all proceedings wherein a disposition of a case is likely to occur . . .</a:t>
            </a:r>
          </a:p>
          <a:p>
            <a:pPr marL="0" indent="0">
              <a:buNone/>
            </a:pP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The victim or family member of a victim of a crime has a right . . . to be </a:t>
            </a: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heard at any sentencing or parole </a:t>
            </a: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hearing.</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97989070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4974"/>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549562"/>
            <a:ext cx="5181600" cy="3627401"/>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dirty="0" smtClean="0">
                <a:solidFill>
                  <a:schemeClr val="tx1"/>
                </a:solidFill>
                <a:latin typeface="Garamond" panose="02020404030301010803" pitchFamily="18" charset="0"/>
              </a:rPr>
              <a:t>To reasonable protection;</a:t>
            </a:r>
            <a:endParaRPr lang="en-US" sz="2600" dirty="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549562"/>
            <a:ext cx="5478332" cy="3627401"/>
          </a:xfrm>
        </p:spPr>
        <p:txBody>
          <a:bodyPr>
            <a:norm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indent="0">
              <a:buNone/>
            </a:pP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A. </a:t>
            </a:r>
            <a:r>
              <a:rPr lang="en-US" sz="2600" dirty="0">
                <a:solidFill>
                  <a:schemeClr val="tx1"/>
                </a:solidFill>
                <a:latin typeface="Garamond" panose="02020404030301010803" pitchFamily="18" charset="0"/>
                <a:ea typeface="Calibri" panose="020F0502020204030204" pitchFamily="34" charset="0"/>
                <a:cs typeface="Arial" panose="020B0604020202020204" pitchFamily="34" charset="0"/>
              </a:rPr>
              <a:t> To  preserve and protect the rights of victims to justice and due process, and ensure that victims are treated with fairness, respect and dignity, and </a:t>
            </a:r>
            <a:r>
              <a:rPr lang="en-US" sz="2600" dirty="0" smtClean="0">
                <a:solidFill>
                  <a:schemeClr val="tx1"/>
                </a:solidFill>
                <a:latin typeface="Garamond" panose="02020404030301010803" pitchFamily="18" charset="0"/>
                <a:ea typeface="Calibri" panose="020F0502020204030204" pitchFamily="34" charset="0"/>
                <a:cs typeface="Arial" panose="020B0604020202020204" pitchFamily="34" charset="0"/>
              </a:rPr>
              <a:t>are free from intimidation, harassment, or abuse, throughout the criminal justice process . . . </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21484777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248"/>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388198"/>
            <a:ext cx="5181600" cy="3788765"/>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lvl="0" indent="0">
              <a:buNone/>
            </a:pPr>
            <a:r>
              <a:rPr lang="en-US" sz="2600" u="sng" dirty="0">
                <a:solidFill>
                  <a:schemeClr val="tx1"/>
                </a:solidFill>
                <a:latin typeface="Garamond" panose="02020404030301010803" pitchFamily="18" charset="0"/>
              </a:rPr>
              <a:t>Upon request</a:t>
            </a:r>
            <a:r>
              <a:rPr lang="en-US" sz="2600" dirty="0">
                <a:solidFill>
                  <a:schemeClr val="tx1"/>
                </a:solidFill>
                <a:latin typeface="Garamond" panose="02020404030301010803" pitchFamily="18" charset="0"/>
              </a:rPr>
              <a:t>, to reasonable notice of any release or escape of an accused;</a:t>
            </a:r>
          </a:p>
        </p:txBody>
      </p:sp>
      <p:sp>
        <p:nvSpPr>
          <p:cNvPr id="5" name="Content Placeholder 4"/>
          <p:cNvSpPr>
            <a:spLocks noGrp="1"/>
          </p:cNvSpPr>
          <p:nvPr>
            <p:ph sz="half" idx="2"/>
          </p:nvPr>
        </p:nvSpPr>
        <p:spPr>
          <a:xfrm>
            <a:off x="6172200" y="2388198"/>
            <a:ext cx="5359998" cy="3788765"/>
          </a:xfrm>
        </p:spPr>
        <p:txBody>
          <a:bodyPr>
            <a:norm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indent="0">
              <a:buNone/>
            </a:pP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A. </a:t>
            </a: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The victim or family member of a victim of a crime has the right to know . . . when </a:t>
            </a: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there is any release or escape of the defendant from confinement. </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39445994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248"/>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291379"/>
            <a:ext cx="5181600" cy="3885584"/>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lvl="0" indent="0">
              <a:buNone/>
            </a:pPr>
            <a:r>
              <a:rPr lang="en-US" sz="2600" dirty="0" smtClean="0">
                <a:solidFill>
                  <a:schemeClr val="tx1"/>
                </a:solidFill>
                <a:latin typeface="Garamond" panose="02020404030301010803" pitchFamily="18" charset="0"/>
              </a:rPr>
              <a:t>To refuse an interview or other request made by the accused or any person acting on behalf of the accused, other than a refusal to appear if subpoenaed by defense counsel;</a:t>
            </a:r>
            <a:endParaRPr lang="en-US" sz="2600" dirty="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291379"/>
            <a:ext cx="5478332" cy="4324574"/>
          </a:xfrm>
        </p:spPr>
        <p:txBody>
          <a:bodyPr>
            <a:noAutofit/>
          </a:bodyPr>
          <a:lstStyle/>
          <a:p>
            <a:pPr marL="0" indent="0" algn="ctr">
              <a:buNone/>
            </a:pPr>
            <a:r>
              <a:rPr lang="en-US" sz="2000" u="sng" dirty="0" smtClean="0">
                <a:solidFill>
                  <a:schemeClr val="tx1"/>
                </a:solidFill>
                <a:latin typeface="Garamond" panose="02020404030301010803" pitchFamily="18" charset="0"/>
              </a:rPr>
              <a:t>Oklahoma Law &amp; Constitution</a:t>
            </a:r>
          </a:p>
          <a:p>
            <a:pPr marL="0" indent="0">
              <a:buNone/>
            </a:pPr>
            <a:r>
              <a:rPr lang="en-US" sz="2000" dirty="0" smtClean="0">
                <a:solidFill>
                  <a:schemeClr val="tx1"/>
                </a:solidFill>
                <a:latin typeface="Garamond" panose="02020404030301010803" pitchFamily="18" charset="0"/>
              </a:rPr>
              <a:t>There is nothing in the law or the Constitution that requires a victim or witness to submit to an interview with anyone (State or defense), except pursuant to a subpoena.</a:t>
            </a:r>
          </a:p>
          <a:p>
            <a:pPr marL="0" indent="0">
              <a:buNone/>
            </a:pPr>
            <a:r>
              <a:rPr lang="en-US" sz="20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21 O.S. §142A-2:  To be informed that </a:t>
            </a:r>
            <a:r>
              <a:rPr lang="en-US" sz="2000" dirty="0">
                <a:solidFill>
                  <a:schemeClr val="tx1"/>
                </a:solidFill>
                <a:latin typeface="Garamond" panose="02020404030301010803" pitchFamily="18" charset="0"/>
                <a:ea typeface="Times New Roman" panose="02020603050405020304" pitchFamily="18" charset="0"/>
                <a:cs typeface="Arial" panose="020B0604020202020204" pitchFamily="34" charset="0"/>
              </a:rPr>
              <a:t>when any family member is required to be a witness by a subpoena from the defense, there must be a showing that the witness can provide relevant testimony as to the guilt or innocence of the defendant before the witness may be excluded from the proceeding by invoking the rule to remove potential witnesses;</a:t>
            </a:r>
            <a:endParaRPr lang="en-US" sz="2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89995445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247"/>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506532"/>
            <a:ext cx="5181600" cy="3670431"/>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dirty="0" smtClean="0">
                <a:solidFill>
                  <a:schemeClr val="tx1"/>
                </a:solidFill>
                <a:latin typeface="Garamond" panose="02020404030301010803" pitchFamily="18" charset="0"/>
              </a:rPr>
              <a:t>To full and timely restitution;</a:t>
            </a:r>
            <a:endParaRPr lang="en-US" sz="2600" dirty="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506532"/>
            <a:ext cx="5478332" cy="3670431"/>
          </a:xfrm>
        </p:spPr>
        <p:txBody>
          <a:bodyPr>
            <a:norm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indent="0">
              <a:buNone/>
            </a:pP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A. </a:t>
            </a: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 The victim or family member of a victim of a crime has the right . . . to </a:t>
            </a: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be awarded restitution by the convicted person for damages or losses as determined and ordered by the </a:t>
            </a:r>
            <a:r>
              <a:rPr lang="en-US" sz="26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court . . .</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54755496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8005"/>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291379"/>
            <a:ext cx="5181600" cy="3885584"/>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dirty="0" smtClean="0">
                <a:solidFill>
                  <a:schemeClr val="tx1"/>
                </a:solidFill>
                <a:latin typeface="Garamond" panose="02020404030301010803" pitchFamily="18" charset="0"/>
              </a:rPr>
              <a:t>To proceedings free from unreasonable delay and a prompt conclusion of the case;</a:t>
            </a:r>
          </a:p>
        </p:txBody>
      </p:sp>
      <p:sp>
        <p:nvSpPr>
          <p:cNvPr id="5" name="Content Placeholder 4"/>
          <p:cNvSpPr>
            <a:spLocks noGrp="1"/>
          </p:cNvSpPr>
          <p:nvPr>
            <p:ph sz="half" idx="2"/>
          </p:nvPr>
        </p:nvSpPr>
        <p:spPr>
          <a:xfrm>
            <a:off x="6172200" y="2291378"/>
            <a:ext cx="5478332" cy="4303059"/>
          </a:xfrm>
        </p:spPr>
        <p:txBody>
          <a:bodyPr>
            <a:noAutofit/>
          </a:bodyPr>
          <a:lstStyle/>
          <a:p>
            <a:pPr marL="0" indent="0" algn="ctr">
              <a:buNone/>
            </a:pPr>
            <a:r>
              <a:rPr lang="en-US" sz="2000" b="1" u="sng" dirty="0">
                <a:solidFill>
                  <a:schemeClr val="tx1"/>
                </a:solidFill>
                <a:latin typeface="Garamond" panose="02020404030301010803" pitchFamily="18" charset="0"/>
              </a:rPr>
              <a:t>21 O.S. § </a:t>
            </a:r>
            <a:r>
              <a:rPr lang="en-US" sz="2000" b="1" u="sng" dirty="0" smtClean="0">
                <a:solidFill>
                  <a:schemeClr val="tx1"/>
                </a:solidFill>
                <a:latin typeface="Garamond" panose="02020404030301010803" pitchFamily="18" charset="0"/>
              </a:rPr>
              <a:t>142A-2: </a:t>
            </a:r>
            <a:r>
              <a:rPr lang="en-US" sz="2000" b="1" u="sng" dirty="0">
                <a:solidFill>
                  <a:schemeClr val="tx1"/>
                </a:solidFill>
                <a:latin typeface="Garamond" panose="02020404030301010803" pitchFamily="18" charset="0"/>
              </a:rPr>
              <a:t>Duty of </a:t>
            </a:r>
            <a:r>
              <a:rPr lang="en-US" sz="2000" b="1" u="sng" dirty="0" smtClean="0">
                <a:solidFill>
                  <a:schemeClr val="tx1"/>
                </a:solidFill>
                <a:latin typeface="Garamond" panose="02020404030301010803" pitchFamily="18" charset="0"/>
              </a:rPr>
              <a:t>DA </a:t>
            </a:r>
            <a:r>
              <a:rPr lang="en-US" sz="2000" b="1" u="sng" dirty="0">
                <a:solidFill>
                  <a:schemeClr val="tx1"/>
                </a:solidFill>
                <a:latin typeface="Garamond" panose="02020404030301010803" pitchFamily="18" charset="0"/>
              </a:rPr>
              <a:t>to Inform </a:t>
            </a:r>
            <a:r>
              <a:rPr lang="en-US" sz="2000" b="1" u="sng" dirty="0" smtClean="0">
                <a:solidFill>
                  <a:schemeClr val="tx1"/>
                </a:solidFill>
                <a:latin typeface="Garamond" panose="02020404030301010803" pitchFamily="18" charset="0"/>
              </a:rPr>
              <a:t>Victims/Witnesses </a:t>
            </a:r>
            <a:r>
              <a:rPr lang="en-US" sz="2000" b="1" u="sng" dirty="0">
                <a:solidFill>
                  <a:schemeClr val="tx1"/>
                </a:solidFill>
                <a:latin typeface="Garamond" panose="02020404030301010803" pitchFamily="18" charset="0"/>
              </a:rPr>
              <a:t>of Rights</a:t>
            </a:r>
            <a:endParaRPr lang="en-US" sz="2000" dirty="0">
              <a:solidFill>
                <a:schemeClr val="tx1"/>
              </a:solidFill>
              <a:latin typeface="Garamond" panose="02020404030301010803" pitchFamily="18" charset="0"/>
            </a:endParaRPr>
          </a:p>
          <a:p>
            <a:pPr marL="0" indent="0">
              <a:buNone/>
            </a:pPr>
            <a:r>
              <a:rPr lang="en-US" sz="2000" dirty="0">
                <a:solidFill>
                  <a:schemeClr val="tx1"/>
                </a:solidFill>
                <a:latin typeface="Garamond" panose="02020404030301010803" pitchFamily="18" charset="0"/>
              </a:rPr>
              <a:t>A. The district attorney's office shall inform the victims and witnesses of crimes of the following rights: </a:t>
            </a:r>
          </a:p>
          <a:p>
            <a:pPr marL="0" indent="0">
              <a:buNone/>
            </a:pPr>
            <a:r>
              <a:rPr lang="en-US" sz="2000" dirty="0">
                <a:solidFill>
                  <a:schemeClr val="tx1"/>
                </a:solidFill>
                <a:latin typeface="Garamond" panose="02020404030301010803" pitchFamily="18" charset="0"/>
              </a:rPr>
              <a:t>17. To a speedy disposition of the charges free from unwarranted delay caused by or at the behest of the defendant or minor. In determining a date for any criminal trial or other important criminal or juvenile justice hearing, the court shall consider the interests of the victim of a crime to a speedy resolution of the charges under the same standards that govern the right to a speedy trial for a defendant or a minor.</a:t>
            </a:r>
          </a:p>
        </p:txBody>
      </p:sp>
    </p:spTree>
    <p:extLst>
      <p:ext uri="{BB962C8B-B14F-4D97-AF65-F5344CB8AC3E}">
        <p14:creationId xmlns:p14="http://schemas.microsoft.com/office/powerpoint/2010/main" val="130248568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7247"/>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431228"/>
            <a:ext cx="5181600" cy="3745735"/>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u="sng" dirty="0">
                <a:solidFill>
                  <a:schemeClr val="tx1"/>
                </a:solidFill>
                <a:latin typeface="Garamond" panose="02020404030301010803" pitchFamily="18" charset="0"/>
              </a:rPr>
              <a:t>Upon request</a:t>
            </a:r>
            <a:r>
              <a:rPr lang="en-US" sz="2600" dirty="0">
                <a:solidFill>
                  <a:schemeClr val="tx1"/>
                </a:solidFill>
                <a:latin typeface="Garamond" panose="02020404030301010803" pitchFamily="18" charset="0"/>
              </a:rPr>
              <a:t>, to confer with the attorney for the State;</a:t>
            </a:r>
            <a:endParaRPr lang="en-US" sz="2600" dirty="0" smtClean="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431228"/>
            <a:ext cx="5478332" cy="4227756"/>
          </a:xfrm>
        </p:spPr>
        <p:txBody>
          <a:bodyPr>
            <a:noAutofit/>
          </a:bodyPr>
          <a:lstStyle/>
          <a:p>
            <a:pPr marL="0" indent="0" algn="ctr">
              <a:buNone/>
            </a:pPr>
            <a:r>
              <a:rPr lang="en-US" sz="2000" u="sng" dirty="0" smtClean="0">
                <a:solidFill>
                  <a:schemeClr val="tx1"/>
                </a:solidFill>
                <a:latin typeface="Garamond" panose="02020404030301010803" pitchFamily="18" charset="0"/>
              </a:rPr>
              <a:t>21 O.S. §142A-2</a:t>
            </a:r>
          </a:p>
          <a:p>
            <a:pPr marL="0" indent="0" algn="ctr">
              <a:buNone/>
            </a:pPr>
            <a:r>
              <a:rPr lang="en-US" sz="2000" dirty="0" smtClean="0">
                <a:solidFill>
                  <a:schemeClr val="tx1"/>
                </a:solidFill>
                <a:latin typeface="Garamond" panose="02020404030301010803" pitchFamily="18" charset="0"/>
              </a:rPr>
              <a:t>(Paraphrasing)</a:t>
            </a:r>
          </a:p>
          <a:p>
            <a:pPr marL="0" indent="0">
              <a:buNone/>
            </a:pPr>
            <a:r>
              <a:rPr lang="en-US" sz="2000" dirty="0" smtClean="0">
                <a:solidFill>
                  <a:schemeClr val="tx1"/>
                </a:solidFill>
                <a:latin typeface="Garamond" panose="02020404030301010803" pitchFamily="18" charset="0"/>
              </a:rPr>
              <a:t>The DA shall inform Victims/witnesses of:</a:t>
            </a:r>
          </a:p>
          <a:p>
            <a:pPr>
              <a:buFont typeface="Wingdings" panose="05000000000000000000" pitchFamily="2" charset="2"/>
              <a:buChar char="ü"/>
            </a:pPr>
            <a:r>
              <a:rPr lang="en-US" sz="2000" dirty="0" smtClean="0">
                <a:solidFill>
                  <a:schemeClr val="tx1"/>
                </a:solidFill>
                <a:latin typeface="Garamond" panose="02020404030301010803" pitchFamily="18" charset="0"/>
              </a:rPr>
              <a:t>Whether hearing they are subpoenaed for will occur;</a:t>
            </a:r>
          </a:p>
          <a:p>
            <a:pPr>
              <a:buFont typeface="Wingdings" panose="05000000000000000000" pitchFamily="2" charset="2"/>
              <a:buChar char="ü"/>
            </a:pPr>
            <a:r>
              <a:rPr lang="en-US" sz="2000" dirty="0" smtClean="0">
                <a:solidFill>
                  <a:schemeClr val="tx1"/>
                </a:solidFill>
                <a:latin typeface="Garamond" panose="02020404030301010803" pitchFamily="18" charset="0"/>
              </a:rPr>
              <a:t>Plea negotiations;</a:t>
            </a:r>
          </a:p>
          <a:p>
            <a:pPr>
              <a:buFont typeface="Wingdings" panose="05000000000000000000" pitchFamily="2" charset="2"/>
              <a:buChar char="ü"/>
            </a:pPr>
            <a:r>
              <a:rPr lang="en-US" sz="2000" dirty="0" smtClean="0">
                <a:solidFill>
                  <a:schemeClr val="tx1"/>
                </a:solidFill>
                <a:latin typeface="Garamond" panose="02020404030301010803" pitchFamily="18" charset="0"/>
              </a:rPr>
              <a:t>If sentence is overturned;</a:t>
            </a:r>
          </a:p>
          <a:p>
            <a:pPr>
              <a:buFont typeface="Wingdings" panose="05000000000000000000" pitchFamily="2" charset="2"/>
              <a:buChar char="ü"/>
            </a:pPr>
            <a:r>
              <a:rPr lang="en-US" sz="2000" dirty="0" smtClean="0">
                <a:solidFill>
                  <a:schemeClr val="tx1"/>
                </a:solidFill>
                <a:latin typeface="Garamond" panose="02020404030301010803" pitchFamily="18" charset="0"/>
              </a:rPr>
              <a:t>Subpoena and Rule of Sequestration;</a:t>
            </a:r>
          </a:p>
          <a:p>
            <a:pPr>
              <a:buFont typeface="Wingdings" panose="05000000000000000000" pitchFamily="2" charset="2"/>
              <a:buChar char="ü"/>
            </a:pPr>
            <a:r>
              <a:rPr lang="en-US" sz="2000" dirty="0" smtClean="0">
                <a:solidFill>
                  <a:schemeClr val="tx1"/>
                </a:solidFill>
                <a:latin typeface="Garamond" panose="02020404030301010803" pitchFamily="18" charset="0"/>
              </a:rPr>
              <a:t>Possibility of commutation for LWOP;</a:t>
            </a:r>
          </a:p>
          <a:p>
            <a:pPr>
              <a:buFont typeface="Wingdings" panose="05000000000000000000" pitchFamily="2" charset="2"/>
              <a:buChar char="ü"/>
            </a:pPr>
            <a:r>
              <a:rPr lang="en-US" sz="2000" dirty="0" smtClean="0">
                <a:solidFill>
                  <a:schemeClr val="tx1"/>
                </a:solidFill>
                <a:latin typeface="Garamond" panose="02020404030301010803" pitchFamily="18" charset="0"/>
              </a:rPr>
              <a:t>Juvenile’s name and hearings on YO crime.</a:t>
            </a:r>
            <a:endParaRPr lang="en-US" sz="2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96865252"/>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Effect transition="in" filter="fade">
                                      <p:cBhvr>
                                        <p:cTn id="25" dur="500"/>
                                        <p:tgtEl>
                                          <p:spTgt spid="5">
                                            <p:txEl>
                                              <p:pRg st="3" end="3"/>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500"/>
                                        <p:tgtEl>
                                          <p:spTgt spid="5">
                                            <p:txEl>
                                              <p:pRg st="4" end="4"/>
                                            </p:txEl>
                                          </p:spTgt>
                                        </p:tgtEl>
                                      </p:cBhvr>
                                    </p:animEffect>
                                  </p:childTnLst>
                                </p:cTn>
                              </p:par>
                            </p:childTnLst>
                          </p:cTn>
                        </p:par>
                        <p:par>
                          <p:cTn id="30" fill="hold">
                            <p:stCondLst>
                              <p:cond delay="1500"/>
                            </p:stCondLst>
                            <p:childTnLst>
                              <p:par>
                                <p:cTn id="31" presetID="10" presetClass="entr" presetSubtype="0" fill="hold" grpId="0" nodeType="after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Effect transition="in" filter="fade">
                                      <p:cBhvr>
                                        <p:cTn id="33" dur="500"/>
                                        <p:tgtEl>
                                          <p:spTgt spid="5">
                                            <p:txEl>
                                              <p:pRg st="5" end="5"/>
                                            </p:txEl>
                                          </p:spTgt>
                                        </p:tgtEl>
                                      </p:cBhvr>
                                    </p:animEffect>
                                  </p:childTnLst>
                                </p:cTn>
                              </p:par>
                            </p:childTnLst>
                          </p:cTn>
                        </p:par>
                        <p:par>
                          <p:cTn id="34" fill="hold">
                            <p:stCondLst>
                              <p:cond delay="2000"/>
                            </p:stCondLst>
                            <p:childTnLst>
                              <p:par>
                                <p:cTn id="35" presetID="10" presetClass="entr" presetSubtype="0" fill="hold" grpId="0" nodeType="after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par>
                          <p:cTn id="38" fill="hold">
                            <p:stCondLst>
                              <p:cond delay="2500"/>
                            </p:stCondLst>
                            <p:childTnLst>
                              <p:par>
                                <p:cTn id="39" presetID="10" presetClass="entr" presetSubtype="0" fill="hold" grpId="0" nodeType="after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Effect transition="in" filter="fade">
                                      <p:cBhvr>
                                        <p:cTn id="41" dur="500"/>
                                        <p:tgtEl>
                                          <p:spTgt spid="5">
                                            <p:txEl>
                                              <p:pRg st="7" end="7"/>
                                            </p:txEl>
                                          </p:spTgt>
                                        </p:tgtEl>
                                      </p:cBhvr>
                                    </p:animEffect>
                                  </p:childTnLst>
                                </p:cTn>
                              </p:par>
                            </p:childTnLst>
                          </p:cTn>
                        </p:par>
                        <p:par>
                          <p:cTn id="42" fill="hold">
                            <p:stCondLst>
                              <p:cond delay="3000"/>
                            </p:stCondLst>
                            <p:childTnLst>
                              <p:par>
                                <p:cTn id="43" presetID="10" presetClass="entr" presetSubtype="0" fill="hold" grpId="0" nodeType="after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Effect transition="in" filter="fade">
                                      <p:cBhvr>
                                        <p:cTn id="4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5732"/>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1151068" y="2431228"/>
            <a:ext cx="4137212" cy="3745735"/>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dirty="0" smtClean="0">
                <a:solidFill>
                  <a:schemeClr val="tx1"/>
                </a:solidFill>
                <a:latin typeface="Garamond" panose="02020404030301010803" pitchFamily="18" charset="0"/>
              </a:rPr>
              <a:t>To be informed of all rights enumerated in this section.</a:t>
            </a:r>
            <a:endParaRPr lang="en-US" sz="2600" dirty="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431228"/>
            <a:ext cx="5478332" cy="3745735"/>
          </a:xfrm>
        </p:spPr>
        <p:txBody>
          <a:bodyPr>
            <a:norm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indent="0">
              <a:buNone/>
            </a:pPr>
            <a:r>
              <a:rPr lang="en-US" sz="2600" dirty="0" smtClean="0">
                <a:solidFill>
                  <a:schemeClr val="tx1"/>
                </a:solidFill>
                <a:latin typeface="Garamond" panose="02020404030301010803" pitchFamily="18" charset="0"/>
              </a:rPr>
              <a:t>[A]</a:t>
            </a:r>
            <a:r>
              <a:rPr lang="en-US" sz="2600" dirty="0" err="1" smtClean="0">
                <a:solidFill>
                  <a:schemeClr val="tx1"/>
                </a:solidFill>
                <a:latin typeface="Garamond" panose="02020404030301010803" pitchFamily="18" charset="0"/>
              </a:rPr>
              <a:t>nd</a:t>
            </a:r>
            <a:r>
              <a:rPr lang="en-US" sz="2600" dirty="0" smtClean="0">
                <a:solidFill>
                  <a:schemeClr val="tx1"/>
                </a:solidFill>
                <a:latin typeface="Garamond" panose="02020404030301010803" pitchFamily="18" charset="0"/>
              </a:rPr>
              <a:t> </a:t>
            </a:r>
            <a:r>
              <a:rPr lang="en-US" sz="2600" dirty="0">
                <a:solidFill>
                  <a:schemeClr val="tx1"/>
                </a:solidFill>
                <a:latin typeface="Garamond" panose="02020404030301010803" pitchFamily="18" charset="0"/>
              </a:rPr>
              <a:t>to be informed by the state of the constitutional rights of the victim.</a:t>
            </a:r>
          </a:p>
        </p:txBody>
      </p:sp>
    </p:spTree>
    <p:extLst>
      <p:ext uri="{BB962C8B-B14F-4D97-AF65-F5344CB8AC3E}">
        <p14:creationId xmlns:p14="http://schemas.microsoft.com/office/powerpoint/2010/main" val="3082413164"/>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055770"/>
            <a:ext cx="9639748" cy="706964"/>
          </a:xfrm>
        </p:spPr>
        <p:txBody>
          <a:bodyPr/>
          <a:lstStyle/>
          <a:p>
            <a:pPr algn="ctr"/>
            <a:r>
              <a:rPr lang="en-US" b="1" dirty="0" smtClean="0">
                <a:latin typeface="Garamond" panose="02020404030301010803" pitchFamily="18" charset="0"/>
              </a:rPr>
              <a:t>WHO IS A VICTIM UNDER MARSY’S LAW?</a:t>
            </a:r>
            <a:endParaRPr lang="en-US" b="1" dirty="0">
              <a:latin typeface="Garamond" panose="02020404030301010803" pitchFamily="18" charset="0"/>
            </a:endParaRPr>
          </a:p>
        </p:txBody>
      </p:sp>
      <p:sp>
        <p:nvSpPr>
          <p:cNvPr id="6" name="Content Placeholder 5"/>
          <p:cNvSpPr>
            <a:spLocks noGrp="1"/>
          </p:cNvSpPr>
          <p:nvPr>
            <p:ph idx="1"/>
          </p:nvPr>
        </p:nvSpPr>
        <p:spPr>
          <a:xfrm>
            <a:off x="838200" y="2474258"/>
            <a:ext cx="10515600" cy="4098663"/>
          </a:xfrm>
        </p:spPr>
        <p:txBody>
          <a:bodyPr>
            <a:normAutofit/>
          </a:bodyPr>
          <a:lstStyle/>
          <a:p>
            <a:pPr marL="0" indent="0">
              <a:buNone/>
            </a:pPr>
            <a:r>
              <a:rPr lang="en-US" sz="2600" dirty="0" smtClean="0">
                <a:solidFill>
                  <a:schemeClr val="tx1"/>
                </a:solidFill>
                <a:latin typeface="Garamond" panose="02020404030301010803" pitchFamily="18" charset="0"/>
              </a:rPr>
              <a:t>Includes any person against whom the criminal offense or delinquent act is committed or who is directly and proximately harmed by the offense or act.</a:t>
            </a:r>
          </a:p>
          <a:p>
            <a:pPr marL="0" indent="0">
              <a:buNone/>
            </a:pPr>
            <a:endParaRPr lang="en-US" sz="800" dirty="0" smtClean="0">
              <a:solidFill>
                <a:schemeClr val="tx1"/>
              </a:solidFill>
              <a:latin typeface="Garamond" panose="02020404030301010803" pitchFamily="18" charset="0"/>
            </a:endParaRPr>
          </a:p>
          <a:p>
            <a:pPr marL="0" indent="0">
              <a:buNone/>
            </a:pPr>
            <a:r>
              <a:rPr lang="en-US" sz="2600" dirty="0" smtClean="0">
                <a:solidFill>
                  <a:schemeClr val="tx1"/>
                </a:solidFill>
                <a:latin typeface="Garamond" panose="02020404030301010803" pitchFamily="18" charset="0"/>
              </a:rPr>
              <a:t>It does not include the accused or a person the court finds would not act in the best interests of a deceased, incompetent, minor or </a:t>
            </a:r>
            <a:r>
              <a:rPr lang="en-US" sz="2600" dirty="0" smtClean="0">
                <a:solidFill>
                  <a:schemeClr val="tx1"/>
                </a:solidFill>
                <a:latin typeface="Garamond" panose="02020404030301010803" pitchFamily="18" charset="0"/>
              </a:rPr>
              <a:t>incapacitated victim.</a:t>
            </a:r>
          </a:p>
          <a:p>
            <a:pPr marL="0" indent="0">
              <a:buNone/>
            </a:pPr>
            <a:endParaRPr lang="en-US" sz="2600" dirty="0" smtClean="0">
              <a:solidFill>
                <a:schemeClr val="tx1"/>
              </a:solidFill>
              <a:latin typeface="Garamond" panose="02020404030301010803" pitchFamily="18" charset="0"/>
            </a:endParaRPr>
          </a:p>
        </p:txBody>
      </p:sp>
    </p:spTree>
    <p:extLst>
      <p:ext uri="{BB962C8B-B14F-4D97-AF65-F5344CB8AC3E}">
        <p14:creationId xmlns:p14="http://schemas.microsoft.com/office/powerpoint/2010/main" val="11480045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199" y="1055770"/>
            <a:ext cx="9865659" cy="706964"/>
          </a:xfrm>
        </p:spPr>
        <p:txBody>
          <a:bodyPr/>
          <a:lstStyle/>
          <a:p>
            <a:pPr algn="ctr"/>
            <a:r>
              <a:rPr lang="en-US" b="1" dirty="0" smtClean="0">
                <a:latin typeface="Garamond" panose="02020404030301010803" pitchFamily="18" charset="0"/>
              </a:rPr>
              <a:t>WHO IS A VICTIM UNDER </a:t>
            </a:r>
            <a:r>
              <a:rPr lang="en-US" b="1" dirty="0" smtClean="0">
                <a:latin typeface="Garamond" panose="02020404030301010803" pitchFamily="18" charset="0"/>
              </a:rPr>
              <a:t>CURRENT </a:t>
            </a:r>
            <a:r>
              <a:rPr lang="en-US" b="1" dirty="0" smtClean="0">
                <a:latin typeface="Garamond" panose="02020404030301010803" pitchFamily="18" charset="0"/>
              </a:rPr>
              <a:t>LAW?</a:t>
            </a:r>
            <a:endParaRPr lang="en-US" b="1" dirty="0">
              <a:latin typeface="Garamond" panose="02020404030301010803" pitchFamily="18" charset="0"/>
            </a:endParaRPr>
          </a:p>
        </p:txBody>
      </p:sp>
      <p:sp>
        <p:nvSpPr>
          <p:cNvPr id="6" name="Content Placeholder 5"/>
          <p:cNvSpPr>
            <a:spLocks noGrp="1"/>
          </p:cNvSpPr>
          <p:nvPr>
            <p:ph idx="1"/>
          </p:nvPr>
        </p:nvSpPr>
        <p:spPr>
          <a:xfrm>
            <a:off x="838200" y="2259106"/>
            <a:ext cx="10515600" cy="4313816"/>
          </a:xfrm>
        </p:spPr>
        <p:txBody>
          <a:bodyPr>
            <a:normAutofit/>
          </a:bodyPr>
          <a:lstStyle/>
          <a:p>
            <a:pPr marL="0" indent="0">
              <a:buNone/>
            </a:pPr>
            <a:r>
              <a:rPr lang="en-US" sz="2600" dirty="0" smtClean="0">
                <a:solidFill>
                  <a:schemeClr val="tx1"/>
                </a:solidFill>
                <a:latin typeface="Garamond" panose="02020404030301010803" pitchFamily="18" charset="0"/>
              </a:rPr>
              <a:t>21 O.S. §142A:</a:t>
            </a:r>
          </a:p>
          <a:p>
            <a:pPr marL="0" indent="0">
              <a:buNone/>
            </a:pPr>
            <a:r>
              <a:rPr lang="en-US" sz="2600" dirty="0" smtClean="0">
                <a:solidFill>
                  <a:schemeClr val="tx1"/>
                </a:solidFill>
                <a:latin typeface="Garamond" panose="02020404030301010803" pitchFamily="18" charset="0"/>
              </a:rPr>
              <a:t>“Victim" means any person against whom a crime was committed, except homicide, in which case the victim may be a surviving family member including a stepbrother, stepsister or stepparent, or the estate when there are no surviving family members other than the defendant, and who, as a direct result of the crime, suffers injury, loss of earnings, out-of-pocket expenses, or loss or damage to property, and who is entitled to restitution from an offender pursuant to an order of restitution imposed by a sentencing court under the laws of this state;</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771976331"/>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38344"/>
            <a:ext cx="9144000" cy="1957893"/>
          </a:xfrm>
        </p:spPr>
        <p:txBody>
          <a:bodyPr/>
          <a:lstStyle/>
          <a:p>
            <a:pPr algn="ctr"/>
            <a:r>
              <a:rPr lang="en-US" sz="6600" dirty="0" err="1" smtClean="0">
                <a:latin typeface="Garamond" panose="02020404030301010803" pitchFamily="18" charset="0"/>
              </a:rPr>
              <a:t>Marsy’s</a:t>
            </a:r>
            <a:r>
              <a:rPr lang="en-US" sz="6600" dirty="0" smtClean="0">
                <a:latin typeface="Garamond" panose="02020404030301010803" pitchFamily="18" charset="0"/>
              </a:rPr>
              <a:t> Law:</a:t>
            </a:r>
            <a:br>
              <a:rPr lang="en-US" sz="6600" dirty="0" smtClean="0">
                <a:latin typeface="Garamond" panose="02020404030301010803" pitchFamily="18" charset="0"/>
              </a:rPr>
            </a:br>
            <a:r>
              <a:rPr lang="en-US" sz="6600" dirty="0" smtClean="0">
                <a:latin typeface="Garamond" panose="02020404030301010803" pitchFamily="18" charset="0"/>
              </a:rPr>
              <a:t>Victim Rights in 2018</a:t>
            </a:r>
            <a:endParaRPr lang="en-US" sz="6600" dirty="0">
              <a:latin typeface="Garamond" panose="02020404030301010803" pitchFamily="18" charset="0"/>
            </a:endParaRPr>
          </a:p>
        </p:txBody>
      </p:sp>
      <p:sp>
        <p:nvSpPr>
          <p:cNvPr id="3" name="Subtitle 2"/>
          <p:cNvSpPr>
            <a:spLocks noGrp="1"/>
          </p:cNvSpPr>
          <p:nvPr>
            <p:ph type="subTitle" idx="1"/>
          </p:nvPr>
        </p:nvSpPr>
        <p:spPr>
          <a:xfrm>
            <a:off x="1524000" y="4290525"/>
            <a:ext cx="9144000" cy="1367995"/>
          </a:xfrm>
        </p:spPr>
        <p:txBody>
          <a:bodyPr>
            <a:noAutofit/>
          </a:bodyPr>
          <a:lstStyle/>
          <a:p>
            <a:pPr algn="ctr"/>
            <a:r>
              <a:rPr lang="en-US" sz="2400" b="1" dirty="0" smtClean="0">
                <a:latin typeface="Garamond" panose="02020404030301010803" pitchFamily="18" charset="0"/>
              </a:rPr>
              <a:t>Angela Marsee</a:t>
            </a:r>
            <a:endParaRPr lang="en-US" sz="2400" b="1" dirty="0" smtClean="0">
              <a:latin typeface="Garamond" panose="02020404030301010803" pitchFamily="18" charset="0"/>
            </a:endParaRPr>
          </a:p>
          <a:p>
            <a:pPr algn="ctr"/>
            <a:r>
              <a:rPr lang="en-US" sz="2400" b="1" dirty="0" smtClean="0">
                <a:latin typeface="Garamond" panose="02020404030301010803" pitchFamily="18" charset="0"/>
              </a:rPr>
              <a:t>District Attorney</a:t>
            </a:r>
            <a:endParaRPr lang="en-US" sz="2400" b="1" dirty="0" smtClean="0">
              <a:latin typeface="Garamond" panose="02020404030301010803" pitchFamily="18" charset="0"/>
            </a:endParaRPr>
          </a:p>
          <a:p>
            <a:pPr algn="ctr"/>
            <a:r>
              <a:rPr lang="en-US" sz="2400" b="1" dirty="0" smtClean="0">
                <a:latin typeface="Garamond" panose="02020404030301010803" pitchFamily="18" charset="0"/>
              </a:rPr>
              <a:t>District </a:t>
            </a:r>
            <a:r>
              <a:rPr lang="en-US" sz="2400" b="1" dirty="0" smtClean="0">
                <a:latin typeface="Garamond" panose="02020404030301010803" pitchFamily="18" charset="0"/>
              </a:rPr>
              <a:t>#2</a:t>
            </a:r>
            <a:endParaRPr lang="en-US" sz="2400" b="1" dirty="0">
              <a:latin typeface="Garamond" panose="02020404030301010803" pitchFamily="18" charset="0"/>
            </a:endParaRPr>
          </a:p>
        </p:txBody>
      </p:sp>
    </p:spTree>
    <p:extLst>
      <p:ext uri="{BB962C8B-B14F-4D97-AF65-F5344CB8AC3E}">
        <p14:creationId xmlns:p14="http://schemas.microsoft.com/office/powerpoint/2010/main" val="919120363"/>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236933" cy="706964"/>
          </a:xfrm>
        </p:spPr>
        <p:txBody>
          <a:bodyPr/>
          <a:lstStyle/>
          <a:p>
            <a:pPr algn="ctr"/>
            <a:r>
              <a:rPr lang="en-US" sz="4400" dirty="0" smtClean="0">
                <a:latin typeface="Garamond" panose="02020404030301010803" pitchFamily="18" charset="0"/>
              </a:rPr>
              <a:t>CONSEQUENCES FOR NONCOMPLIANCE</a:t>
            </a:r>
            <a:endParaRPr lang="en-US" sz="4400" dirty="0">
              <a:latin typeface="Garamond" panose="02020404030301010803" pitchFamily="18" charset="0"/>
            </a:endParaRPr>
          </a:p>
        </p:txBody>
      </p:sp>
      <p:sp>
        <p:nvSpPr>
          <p:cNvPr id="3" name="Content Placeholder 2"/>
          <p:cNvSpPr>
            <a:spLocks noGrp="1"/>
          </p:cNvSpPr>
          <p:nvPr>
            <p:ph idx="1"/>
          </p:nvPr>
        </p:nvSpPr>
        <p:spPr>
          <a:xfrm>
            <a:off x="688489" y="2388198"/>
            <a:ext cx="10413403" cy="3631602"/>
          </a:xfrm>
        </p:spPr>
        <p:txBody>
          <a:bodyPr>
            <a:normAutofit/>
          </a:bodyPr>
          <a:lstStyle/>
          <a:p>
            <a:pPr marL="0" indent="0">
              <a:buNone/>
            </a:pPr>
            <a:r>
              <a:rPr lang="en-US" sz="2600" dirty="0" smtClean="0">
                <a:solidFill>
                  <a:schemeClr val="tx1"/>
                </a:solidFill>
                <a:latin typeface="Garamond" panose="02020404030301010803" pitchFamily="18" charset="0"/>
              </a:rPr>
              <a:t>The victim, the attorney for the state, or THE VICTIM’S ATTORNEY or other lawful representative may assert in any trial or appellate court and have enforced the right enumerated and any other right afforded to the victim by law.</a:t>
            </a:r>
          </a:p>
          <a:p>
            <a:pPr marL="0" indent="0">
              <a:buNone/>
            </a:pPr>
            <a:endParaRPr lang="en-US" sz="800" dirty="0">
              <a:solidFill>
                <a:schemeClr val="tx1"/>
              </a:solidFill>
              <a:latin typeface="Garamond" panose="02020404030301010803" pitchFamily="18" charset="0"/>
            </a:endParaRPr>
          </a:p>
          <a:p>
            <a:pPr marL="0" indent="0">
              <a:buNone/>
            </a:pPr>
            <a:r>
              <a:rPr lang="en-US" sz="2600" dirty="0" smtClean="0">
                <a:solidFill>
                  <a:schemeClr val="tx1"/>
                </a:solidFill>
                <a:latin typeface="Garamond" panose="02020404030301010803" pitchFamily="18" charset="0"/>
              </a:rPr>
              <a:t>No cause of action for compensation or damages against the state, political subdivision, or any officer or employee thereunder.</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003032296"/>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atin typeface="Garamond" panose="02020404030301010803" pitchFamily="18" charset="0"/>
              </a:rPr>
              <a:t>OBJECTIVES</a:t>
            </a:r>
            <a:endParaRPr lang="en-US" sz="6000" b="1" dirty="0">
              <a:latin typeface="Garamond" panose="02020404030301010803" pitchFamily="18" charset="0"/>
            </a:endParaRPr>
          </a:p>
        </p:txBody>
      </p:sp>
      <p:sp>
        <p:nvSpPr>
          <p:cNvPr id="3" name="Content Placeholder 2"/>
          <p:cNvSpPr>
            <a:spLocks noGrp="1"/>
          </p:cNvSpPr>
          <p:nvPr>
            <p:ph idx="1"/>
          </p:nvPr>
        </p:nvSpPr>
        <p:spPr>
          <a:xfrm>
            <a:off x="1154954" y="2603500"/>
            <a:ext cx="9473601" cy="3416300"/>
          </a:xfrm>
        </p:spPr>
        <p:txBody>
          <a:bodyPr>
            <a:normAutofit fontScale="92500"/>
          </a:bodyPr>
          <a:lstStyle/>
          <a:p>
            <a:r>
              <a:rPr lang="en-US" sz="3600" dirty="0" err="1" smtClean="0">
                <a:solidFill>
                  <a:schemeClr val="tx1"/>
                </a:solidFill>
                <a:latin typeface="Garamond" panose="02020404030301010803" pitchFamily="18" charset="0"/>
              </a:rPr>
              <a:t>Marsy’s</a:t>
            </a:r>
            <a:r>
              <a:rPr lang="en-US" sz="3600" dirty="0" smtClean="0">
                <a:solidFill>
                  <a:schemeClr val="tx1"/>
                </a:solidFill>
                <a:latin typeface="Garamond" panose="02020404030301010803" pitchFamily="18" charset="0"/>
              </a:rPr>
              <a:t> Law passed on Tuesday, November 6, 2018</a:t>
            </a:r>
          </a:p>
          <a:p>
            <a:r>
              <a:rPr lang="en-US" sz="3600" dirty="0" smtClean="0">
                <a:solidFill>
                  <a:schemeClr val="tx1"/>
                </a:solidFill>
                <a:latin typeface="Garamond" panose="02020404030301010803" pitchFamily="18" charset="0"/>
              </a:rPr>
              <a:t>Advise what </a:t>
            </a:r>
            <a:r>
              <a:rPr lang="en-US" sz="3600" dirty="0" err="1" smtClean="0">
                <a:solidFill>
                  <a:schemeClr val="tx1"/>
                </a:solidFill>
                <a:latin typeface="Garamond" panose="02020404030301010803" pitchFamily="18" charset="0"/>
              </a:rPr>
              <a:t>Marsy’s</a:t>
            </a:r>
            <a:r>
              <a:rPr lang="en-US" sz="3600" dirty="0" smtClean="0">
                <a:solidFill>
                  <a:schemeClr val="tx1"/>
                </a:solidFill>
                <a:latin typeface="Garamond" panose="02020404030301010803" pitchFamily="18" charset="0"/>
              </a:rPr>
              <a:t> Law requires</a:t>
            </a:r>
          </a:p>
          <a:p>
            <a:r>
              <a:rPr lang="en-US" sz="3600" dirty="0" smtClean="0">
                <a:solidFill>
                  <a:schemeClr val="tx1"/>
                </a:solidFill>
                <a:latin typeface="Garamond" panose="02020404030301010803" pitchFamily="18" charset="0"/>
              </a:rPr>
              <a:t>How is </a:t>
            </a:r>
            <a:r>
              <a:rPr lang="en-US" sz="3600" dirty="0" err="1" smtClean="0">
                <a:solidFill>
                  <a:schemeClr val="tx1"/>
                </a:solidFill>
                <a:latin typeface="Garamond" panose="02020404030301010803" pitchFamily="18" charset="0"/>
              </a:rPr>
              <a:t>Marsy’s</a:t>
            </a:r>
            <a:r>
              <a:rPr lang="en-US" sz="3600" dirty="0" smtClean="0">
                <a:solidFill>
                  <a:schemeClr val="tx1"/>
                </a:solidFill>
                <a:latin typeface="Garamond" panose="02020404030301010803" pitchFamily="18" charset="0"/>
              </a:rPr>
              <a:t> Law different from current DA duties</a:t>
            </a:r>
          </a:p>
          <a:p>
            <a:r>
              <a:rPr lang="en-US" sz="3600" dirty="0" smtClean="0">
                <a:solidFill>
                  <a:schemeClr val="tx1"/>
                </a:solidFill>
                <a:latin typeface="Garamond" panose="02020404030301010803" pitchFamily="18" charset="0"/>
              </a:rPr>
              <a:t>Consequences of noncompliance</a:t>
            </a:r>
          </a:p>
          <a:p>
            <a:r>
              <a:rPr lang="en-US" sz="3600" dirty="0" smtClean="0">
                <a:solidFill>
                  <a:schemeClr val="tx1"/>
                </a:solidFill>
                <a:latin typeface="Garamond" panose="02020404030301010803" pitchFamily="18" charset="0"/>
              </a:rPr>
              <a:t>Discuss how the new duties may be implemented</a:t>
            </a:r>
          </a:p>
        </p:txBody>
      </p:sp>
    </p:spTree>
    <p:extLst>
      <p:ext uri="{BB962C8B-B14F-4D97-AF65-F5344CB8AC3E}">
        <p14:creationId xmlns:p14="http://schemas.microsoft.com/office/powerpoint/2010/main" val="4040495142"/>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731" y="628326"/>
            <a:ext cx="4840941" cy="1297293"/>
          </a:xfrm>
        </p:spPr>
        <p:txBody>
          <a:bodyPr>
            <a:normAutofit/>
          </a:bodyPr>
          <a:lstStyle/>
          <a:p>
            <a:pPr algn="ctr"/>
            <a:r>
              <a:rPr lang="en-US" dirty="0" err="1" smtClean="0">
                <a:latin typeface="Garamond" panose="02020404030301010803" pitchFamily="18" charset="0"/>
              </a:rPr>
              <a:t>Marsalee</a:t>
            </a:r>
            <a:r>
              <a:rPr lang="en-US" dirty="0" smtClean="0">
                <a:latin typeface="Garamond" panose="02020404030301010803" pitchFamily="18" charset="0"/>
              </a:rPr>
              <a:t> Ann Nicholas</a:t>
            </a:r>
            <a:br>
              <a:rPr lang="en-US" dirty="0" smtClean="0">
                <a:latin typeface="Garamond" panose="02020404030301010803" pitchFamily="18" charset="0"/>
              </a:rPr>
            </a:br>
            <a:r>
              <a:rPr lang="en-US" dirty="0" smtClean="0">
                <a:latin typeface="Garamond" panose="02020404030301010803" pitchFamily="18" charset="0"/>
              </a:rPr>
              <a:t>(</a:t>
            </a:r>
            <a:r>
              <a:rPr lang="en-US" dirty="0" err="1" smtClean="0">
                <a:latin typeface="Garamond" panose="02020404030301010803" pitchFamily="18" charset="0"/>
              </a:rPr>
              <a:t>Marsy</a:t>
            </a:r>
            <a:r>
              <a:rPr lang="en-US" dirty="0" smtClean="0">
                <a:latin typeface="Garamond" panose="02020404030301010803" pitchFamily="18" charset="0"/>
              </a:rPr>
              <a:t>)</a:t>
            </a:r>
            <a:endParaRPr lang="en-US" dirty="0">
              <a:latin typeface="Garamond" panose="02020404030301010803" pitchFamily="18" charset="0"/>
            </a:endParaRPr>
          </a:p>
        </p:txBody>
      </p:sp>
      <p:pic>
        <p:nvPicPr>
          <p:cNvPr id="12" name="Picture Placeholder 11"/>
          <p:cNvPicPr>
            <a:picLocks noGrp="1" noChangeAspect="1"/>
          </p:cNvPicPr>
          <p:nvPr>
            <p:ph type="pic" idx="1"/>
          </p:nvPr>
        </p:nvPicPr>
        <p:blipFill>
          <a:blip r:embed="rId2">
            <a:extLst>
              <a:ext uri="{28A0092B-C50C-407E-A947-70E740481C1C}">
                <a14:useLocalDpi xmlns:a14="http://schemas.microsoft.com/office/drawing/2010/main" val="0"/>
              </a:ext>
            </a:extLst>
          </a:blip>
          <a:srcRect l="16530" r="16530"/>
          <a:stretch>
            <a:fillRect/>
          </a:stretch>
        </p:blipFill>
        <p:spPr>
          <a:xfrm>
            <a:off x="6547870" y="628326"/>
            <a:ext cx="3834521" cy="5432408"/>
          </a:xfrm>
        </p:spPr>
      </p:pic>
      <p:sp>
        <p:nvSpPr>
          <p:cNvPr id="6" name="Text Placeholder 5"/>
          <p:cNvSpPr>
            <a:spLocks noGrp="1"/>
          </p:cNvSpPr>
          <p:nvPr>
            <p:ph type="body" sz="half" idx="2"/>
          </p:nvPr>
        </p:nvSpPr>
        <p:spPr>
          <a:xfrm>
            <a:off x="817579" y="1925618"/>
            <a:ext cx="4625787" cy="4410635"/>
          </a:xfrm>
        </p:spPr>
        <p:txBody>
          <a:bodyPr>
            <a:noAutofit/>
          </a:bodyPr>
          <a:lstStyle/>
          <a:p>
            <a:r>
              <a:rPr lang="en-US" sz="2000" dirty="0" smtClean="0">
                <a:solidFill>
                  <a:schemeClr val="bg1"/>
                </a:solidFill>
                <a:latin typeface="Garamond" panose="02020404030301010803" pitchFamily="18" charset="0"/>
              </a:rPr>
              <a:t>UC Santa Barbara Student</a:t>
            </a:r>
          </a:p>
          <a:p>
            <a:r>
              <a:rPr lang="en-US" sz="2000" dirty="0" smtClean="0">
                <a:solidFill>
                  <a:schemeClr val="bg1"/>
                </a:solidFill>
                <a:latin typeface="Garamond" panose="02020404030301010803" pitchFamily="18" charset="0"/>
              </a:rPr>
              <a:t>Stalked and murdered by ex-boyfriend in 1983</a:t>
            </a:r>
          </a:p>
          <a:p>
            <a:r>
              <a:rPr lang="en-US" sz="2000" dirty="0" smtClean="0">
                <a:solidFill>
                  <a:schemeClr val="bg1"/>
                </a:solidFill>
                <a:latin typeface="Garamond" panose="02020404030301010803" pitchFamily="18" charset="0"/>
              </a:rPr>
              <a:t>1 week after murder, parents walked into a grocery store after visiting </a:t>
            </a:r>
            <a:r>
              <a:rPr lang="en-US" sz="2000" dirty="0" err="1" smtClean="0">
                <a:solidFill>
                  <a:schemeClr val="bg1"/>
                </a:solidFill>
                <a:latin typeface="Garamond" panose="02020404030301010803" pitchFamily="18" charset="0"/>
              </a:rPr>
              <a:t>Marsy’s</a:t>
            </a:r>
            <a:r>
              <a:rPr lang="en-US" sz="2000" dirty="0" smtClean="0">
                <a:solidFill>
                  <a:schemeClr val="bg1"/>
                </a:solidFill>
                <a:latin typeface="Garamond" panose="02020404030301010803" pitchFamily="18" charset="0"/>
              </a:rPr>
              <a:t> grave and were confronted by murderer</a:t>
            </a:r>
          </a:p>
          <a:p>
            <a:r>
              <a:rPr lang="en-US" sz="2000" dirty="0" smtClean="0">
                <a:solidFill>
                  <a:schemeClr val="bg1"/>
                </a:solidFill>
                <a:latin typeface="Garamond" panose="02020404030301010803" pitchFamily="18" charset="0"/>
              </a:rPr>
              <a:t>Unaware </a:t>
            </a:r>
            <a:r>
              <a:rPr lang="en-US" sz="2000" dirty="0" smtClean="0">
                <a:solidFill>
                  <a:schemeClr val="bg1"/>
                </a:solidFill>
                <a:latin typeface="Garamond" panose="02020404030301010803" pitchFamily="18" charset="0"/>
              </a:rPr>
              <a:t>of his </a:t>
            </a:r>
            <a:r>
              <a:rPr lang="en-US" sz="2000" dirty="0" smtClean="0">
                <a:solidFill>
                  <a:schemeClr val="bg1"/>
                </a:solidFill>
                <a:latin typeface="Garamond" panose="02020404030301010803" pitchFamily="18" charset="0"/>
              </a:rPr>
              <a:t>released from jail</a:t>
            </a:r>
          </a:p>
          <a:p>
            <a:r>
              <a:rPr lang="en-US" sz="2000" dirty="0" smtClean="0">
                <a:solidFill>
                  <a:schemeClr val="bg1"/>
                </a:solidFill>
                <a:latin typeface="Garamond" panose="02020404030301010803" pitchFamily="18" charset="0"/>
              </a:rPr>
              <a:t>“</a:t>
            </a:r>
            <a:r>
              <a:rPr lang="en-US" sz="2000" dirty="0" smtClean="0">
                <a:solidFill>
                  <a:schemeClr val="bg1"/>
                </a:solidFill>
                <a:latin typeface="Garamond" panose="02020404030301010803" pitchFamily="18" charset="0"/>
              </a:rPr>
              <a:t>If any good can come of something this horrible, it is that these violent acts served as a catalyst for change.”</a:t>
            </a:r>
          </a:p>
          <a:p>
            <a:r>
              <a:rPr lang="en-US" sz="2000" dirty="0">
                <a:solidFill>
                  <a:schemeClr val="bg1"/>
                </a:solidFill>
                <a:latin typeface="Garamond" panose="02020404030301010803" pitchFamily="18" charset="0"/>
              </a:rPr>
              <a:t>	</a:t>
            </a:r>
            <a:r>
              <a:rPr lang="en-US" sz="2000" dirty="0" smtClean="0">
                <a:solidFill>
                  <a:schemeClr val="bg1"/>
                </a:solidFill>
                <a:latin typeface="Garamond" panose="02020404030301010803" pitchFamily="18" charset="0"/>
              </a:rPr>
              <a:t>	</a:t>
            </a:r>
            <a:r>
              <a:rPr lang="en-US" sz="2000" dirty="0" smtClean="0">
                <a:solidFill>
                  <a:schemeClr val="bg1"/>
                </a:solidFill>
                <a:latin typeface="Garamond" panose="02020404030301010803" pitchFamily="18" charset="0"/>
              </a:rPr>
              <a:t>		Dr</a:t>
            </a:r>
            <a:r>
              <a:rPr lang="en-US" sz="2000" dirty="0" smtClean="0">
                <a:solidFill>
                  <a:schemeClr val="bg1"/>
                </a:solidFill>
                <a:latin typeface="Garamond" panose="02020404030301010803" pitchFamily="18" charset="0"/>
              </a:rPr>
              <a:t>. Henry T. Nicholas</a:t>
            </a:r>
            <a:endParaRPr lang="en-US" sz="2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825529097"/>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1500"/>
                                        <p:tgtEl>
                                          <p:spTgt spid="12"/>
                                        </p:tgtEl>
                                      </p:cBhvr>
                                    </p:animEffect>
                                  </p:childTnLst>
                                </p:cTn>
                              </p:par>
                            </p:childTnLst>
                          </p:cTn>
                        </p:par>
                        <p:par>
                          <p:cTn id="11" fill="hold">
                            <p:stCondLst>
                              <p:cond delay="1500"/>
                            </p:stCondLst>
                            <p:childTnLst>
                              <p:par>
                                <p:cTn id="12" presetID="10" presetClass="entr" presetSubtype="0" fill="hold" grpId="0" nodeType="after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500"/>
                                        <p:tgtEl>
                                          <p:spTgt spid="6">
                                            <p:txEl>
                                              <p:pRg st="0" end="0"/>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1500"/>
                                        <p:tgtEl>
                                          <p:spTgt spid="6">
                                            <p:txEl>
                                              <p:pRg st="1" end="1"/>
                                            </p:txEl>
                                          </p:spTgt>
                                        </p:tgtEl>
                                      </p:cBhvr>
                                    </p:animEffect>
                                  </p:childTnLst>
                                </p:cTn>
                              </p:par>
                            </p:childTnLst>
                          </p:cTn>
                        </p:par>
                        <p:par>
                          <p:cTn id="19" fill="hold">
                            <p:stCondLst>
                              <p:cond delay="4500"/>
                            </p:stCondLst>
                            <p:childTnLst>
                              <p:par>
                                <p:cTn id="20" presetID="10" presetClass="entr" presetSubtype="0" fill="hold" grpId="0" nodeType="after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500"/>
                                        <p:tgtEl>
                                          <p:spTgt spid="6">
                                            <p:txEl>
                                              <p:pRg st="2" end="2"/>
                                            </p:txEl>
                                          </p:spTgt>
                                        </p:tgtEl>
                                      </p:cBhvr>
                                    </p:animEffect>
                                  </p:childTnLst>
                                </p:cTn>
                              </p:par>
                            </p:childTnLst>
                          </p:cTn>
                        </p:par>
                        <p:par>
                          <p:cTn id="23" fill="hold">
                            <p:stCondLst>
                              <p:cond delay="6000"/>
                            </p:stCondLst>
                            <p:childTnLst>
                              <p:par>
                                <p:cTn id="24" presetID="10" presetClass="entr" presetSubtype="0" fill="hold" grpId="0" nodeType="after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fade">
                                      <p:cBhvr>
                                        <p:cTn id="26" dur="1500"/>
                                        <p:tgtEl>
                                          <p:spTgt spid="6">
                                            <p:txEl>
                                              <p:pRg st="3" end="3"/>
                                            </p:txEl>
                                          </p:spTgt>
                                        </p:tgtEl>
                                      </p:cBhvr>
                                    </p:animEffect>
                                  </p:childTnLst>
                                </p:cTn>
                              </p:par>
                            </p:childTnLst>
                          </p:cTn>
                        </p:par>
                        <p:par>
                          <p:cTn id="27" fill="hold">
                            <p:stCondLst>
                              <p:cond delay="7500"/>
                            </p:stCondLst>
                            <p:childTnLst>
                              <p:par>
                                <p:cTn id="28" presetID="10" presetClass="entr" presetSubtype="0" fill="hold" grpId="0" nodeType="after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fade">
                                      <p:cBhvr>
                                        <p:cTn id="30" dur="1500"/>
                                        <p:tgtEl>
                                          <p:spTgt spid="6">
                                            <p:txEl>
                                              <p:pRg st="4" end="4"/>
                                            </p:txEl>
                                          </p:spTgt>
                                        </p:tgtEl>
                                      </p:cBhvr>
                                    </p:animEffect>
                                  </p:childTnLst>
                                </p:cTn>
                              </p:par>
                            </p:childTnLst>
                          </p:cTn>
                        </p:par>
                        <p:par>
                          <p:cTn id="31" fill="hold">
                            <p:stCondLst>
                              <p:cond delay="9000"/>
                            </p:stCondLst>
                            <p:childTnLst>
                              <p:par>
                                <p:cTn id="32" presetID="10" presetClass="entr" presetSubtype="0" fill="hold" grpId="0" nodeType="after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fade">
                                      <p:cBhvr>
                                        <p:cTn id="34" dur="1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u="sng" dirty="0" smtClean="0">
                <a:latin typeface="Garamond" panose="02020404030301010803" pitchFamily="18" charset="0"/>
              </a:rPr>
              <a:t>WHAT DOES IT SAY?</a:t>
            </a:r>
            <a:endParaRPr lang="en-US" sz="6000" u="sng" dirty="0">
              <a:latin typeface="Garamond" panose="02020404030301010803" pitchFamily="18" charset="0"/>
            </a:endParaRPr>
          </a:p>
        </p:txBody>
      </p:sp>
      <p:sp>
        <p:nvSpPr>
          <p:cNvPr id="3" name="Content Placeholder 2"/>
          <p:cNvSpPr>
            <a:spLocks noGrp="1"/>
          </p:cNvSpPr>
          <p:nvPr>
            <p:ph idx="1"/>
          </p:nvPr>
        </p:nvSpPr>
        <p:spPr>
          <a:xfrm>
            <a:off x="516367" y="2312893"/>
            <a:ext cx="11155680" cy="4303059"/>
          </a:xfrm>
        </p:spPr>
        <p:txBody>
          <a:bodyPr>
            <a:noAutofit/>
          </a:bodyPr>
          <a:lstStyle/>
          <a:p>
            <a:pPr marL="0" indent="0">
              <a:buNone/>
            </a:pPr>
            <a:r>
              <a:rPr lang="en-US" sz="2600" dirty="0" smtClean="0">
                <a:solidFill>
                  <a:schemeClr val="tx1"/>
                </a:solidFill>
                <a:latin typeface="Garamond" panose="02020404030301010803" pitchFamily="18" charset="0"/>
              </a:rPr>
              <a:t>To secure justice and due process for victims throughout the criminal and juvenile justice systems, a victim of crime shall have the following rights, which </a:t>
            </a:r>
            <a:r>
              <a:rPr lang="en-US" sz="2600" u="sng" dirty="0" smtClean="0">
                <a:solidFill>
                  <a:schemeClr val="tx1"/>
                </a:solidFill>
                <a:latin typeface="Garamond" panose="02020404030301010803" pitchFamily="18" charset="0"/>
              </a:rPr>
              <a:t>shall</a:t>
            </a:r>
            <a:r>
              <a:rPr lang="en-US" sz="2600" dirty="0" smtClean="0">
                <a:solidFill>
                  <a:schemeClr val="tx1"/>
                </a:solidFill>
                <a:latin typeface="Garamond" panose="02020404030301010803" pitchFamily="18" charset="0"/>
              </a:rPr>
              <a:t> be protected by law in a manner no less vigorous </a:t>
            </a:r>
            <a:r>
              <a:rPr lang="en-US" sz="2600" dirty="0" smtClean="0">
                <a:solidFill>
                  <a:schemeClr val="tx1"/>
                </a:solidFill>
                <a:latin typeface="Garamond" panose="02020404030301010803" pitchFamily="18" charset="0"/>
              </a:rPr>
              <a:t>than </a:t>
            </a:r>
            <a:r>
              <a:rPr lang="en-US" sz="2600" dirty="0" smtClean="0">
                <a:solidFill>
                  <a:schemeClr val="tx1"/>
                </a:solidFill>
                <a:latin typeface="Garamond" panose="02020404030301010803" pitchFamily="18" charset="0"/>
              </a:rPr>
              <a:t>the rights afforded to the accused:</a:t>
            </a:r>
          </a:p>
          <a:p>
            <a:pPr marL="514350" indent="-514350">
              <a:buFont typeface="+mj-lt"/>
              <a:buAutoNum type="arabicPeriod"/>
            </a:pPr>
            <a:r>
              <a:rPr lang="en-US" sz="2600" dirty="0" smtClean="0">
                <a:solidFill>
                  <a:schemeClr val="tx1"/>
                </a:solidFill>
                <a:latin typeface="Garamond" panose="02020404030301010803" pitchFamily="18" charset="0"/>
              </a:rPr>
              <a:t>To be treated with fairness and respect for the victim’s safety, dignity and privacy;</a:t>
            </a:r>
          </a:p>
          <a:p>
            <a:pPr marL="514350" indent="-514350">
              <a:buFont typeface="+mj-lt"/>
              <a:buAutoNum type="arabicPeriod"/>
            </a:pPr>
            <a:r>
              <a:rPr lang="en-US" sz="2600" u="sng" dirty="0" smtClean="0">
                <a:solidFill>
                  <a:schemeClr val="tx1"/>
                </a:solidFill>
                <a:latin typeface="Garamond" panose="02020404030301010803" pitchFamily="18" charset="0"/>
              </a:rPr>
              <a:t>Upon request</a:t>
            </a:r>
            <a:r>
              <a:rPr lang="en-US" sz="2600" dirty="0" smtClean="0">
                <a:solidFill>
                  <a:schemeClr val="tx1"/>
                </a:solidFill>
                <a:latin typeface="Garamond" panose="02020404030301010803" pitchFamily="18" charset="0"/>
              </a:rPr>
              <a:t>, to reasonable and timely notice of and to be present at all proceedings involving the criminal or delinquent conduct;</a:t>
            </a:r>
          </a:p>
          <a:p>
            <a:pPr marL="514350" indent="-514350">
              <a:buFont typeface="+mj-lt"/>
              <a:buAutoNum type="arabicPeriod"/>
            </a:pPr>
            <a:r>
              <a:rPr lang="en-US" sz="2600" dirty="0" smtClean="0">
                <a:solidFill>
                  <a:schemeClr val="tx1"/>
                </a:solidFill>
                <a:latin typeface="Garamond" panose="02020404030301010803" pitchFamily="18" charset="0"/>
              </a:rPr>
              <a:t>To be heard in any proceeding involving release, plea, sentencing, disposition, parole and any proceeding during which a right of the victim is implicated;</a:t>
            </a:r>
          </a:p>
          <a:p>
            <a:pPr marL="0" indent="0">
              <a:buNone/>
            </a:pP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86949028"/>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u="sng" dirty="0" smtClean="0">
                <a:latin typeface="Garamond" panose="02020404030301010803" pitchFamily="18" charset="0"/>
              </a:rPr>
              <a:t>WHAT DOES IT SAY?</a:t>
            </a:r>
            <a:endParaRPr lang="en-US" sz="6000" u="sng" dirty="0">
              <a:latin typeface="Garamond" panose="02020404030301010803" pitchFamily="18" charset="0"/>
            </a:endParaRPr>
          </a:p>
        </p:txBody>
      </p:sp>
      <p:sp>
        <p:nvSpPr>
          <p:cNvPr id="3" name="Content Placeholder 2"/>
          <p:cNvSpPr>
            <a:spLocks noGrp="1"/>
          </p:cNvSpPr>
          <p:nvPr>
            <p:ph idx="1"/>
          </p:nvPr>
        </p:nvSpPr>
        <p:spPr>
          <a:xfrm>
            <a:off x="602428" y="2194555"/>
            <a:ext cx="10972800" cy="4303059"/>
          </a:xfrm>
        </p:spPr>
        <p:txBody>
          <a:bodyPr>
            <a:noAutofit/>
          </a:bodyPr>
          <a:lstStyle/>
          <a:p>
            <a:pPr marL="0" indent="0">
              <a:buNone/>
            </a:pPr>
            <a:r>
              <a:rPr lang="en-US" sz="2600" dirty="0" smtClean="0">
                <a:solidFill>
                  <a:schemeClr val="tx1"/>
                </a:solidFill>
                <a:latin typeface="Garamond" panose="02020404030301010803" pitchFamily="18" charset="0"/>
              </a:rPr>
              <a:t>To secure justice and due process for victims throughout the criminal and juvenile justice systems, a victim of crime shall have the following rights, which </a:t>
            </a:r>
            <a:r>
              <a:rPr lang="en-US" sz="2600" u="sng" dirty="0" smtClean="0">
                <a:solidFill>
                  <a:schemeClr val="tx1"/>
                </a:solidFill>
                <a:latin typeface="Garamond" panose="02020404030301010803" pitchFamily="18" charset="0"/>
              </a:rPr>
              <a:t>shall</a:t>
            </a:r>
            <a:r>
              <a:rPr lang="en-US" sz="2600" dirty="0" smtClean="0">
                <a:solidFill>
                  <a:schemeClr val="tx1"/>
                </a:solidFill>
                <a:latin typeface="Garamond" panose="02020404030301010803" pitchFamily="18" charset="0"/>
              </a:rPr>
              <a:t> be protected by law in a manner no less vigorous </a:t>
            </a:r>
            <a:r>
              <a:rPr lang="en-US" sz="2600" dirty="0" smtClean="0">
                <a:solidFill>
                  <a:schemeClr val="tx1"/>
                </a:solidFill>
                <a:latin typeface="Garamond" panose="02020404030301010803" pitchFamily="18" charset="0"/>
              </a:rPr>
              <a:t>than </a:t>
            </a:r>
            <a:r>
              <a:rPr lang="en-US" sz="2600" dirty="0" smtClean="0">
                <a:solidFill>
                  <a:schemeClr val="tx1"/>
                </a:solidFill>
                <a:latin typeface="Garamond" panose="02020404030301010803" pitchFamily="18" charset="0"/>
              </a:rPr>
              <a:t>the rights afforded to the accused:</a:t>
            </a:r>
          </a:p>
          <a:p>
            <a:pPr marL="514350" indent="-514350">
              <a:buFont typeface="+mj-lt"/>
              <a:buAutoNum type="arabicPeriod" startAt="4"/>
            </a:pPr>
            <a:r>
              <a:rPr lang="en-US" sz="2600" dirty="0" smtClean="0">
                <a:solidFill>
                  <a:schemeClr val="tx1"/>
                </a:solidFill>
                <a:latin typeface="Garamond" panose="02020404030301010803" pitchFamily="18" charset="0"/>
              </a:rPr>
              <a:t>To reasonable protection;</a:t>
            </a:r>
          </a:p>
          <a:p>
            <a:pPr marL="514350" indent="-514350">
              <a:buFont typeface="+mj-lt"/>
              <a:buAutoNum type="arabicPeriod" startAt="4"/>
            </a:pPr>
            <a:r>
              <a:rPr lang="en-US" sz="2600" u="sng" dirty="0" smtClean="0">
                <a:solidFill>
                  <a:schemeClr val="tx1"/>
                </a:solidFill>
                <a:latin typeface="Garamond" panose="02020404030301010803" pitchFamily="18" charset="0"/>
              </a:rPr>
              <a:t>Upon request</a:t>
            </a:r>
            <a:r>
              <a:rPr lang="en-US" sz="2600" dirty="0" smtClean="0">
                <a:solidFill>
                  <a:schemeClr val="tx1"/>
                </a:solidFill>
                <a:latin typeface="Garamond" panose="02020404030301010803" pitchFamily="18" charset="0"/>
              </a:rPr>
              <a:t>, to reasonable notice of any release or escape of an accused;</a:t>
            </a:r>
          </a:p>
          <a:p>
            <a:pPr marL="514350" indent="-514350">
              <a:buFont typeface="+mj-lt"/>
              <a:buAutoNum type="arabicPeriod" startAt="4"/>
            </a:pPr>
            <a:r>
              <a:rPr lang="en-US" sz="2600" dirty="0" smtClean="0">
                <a:solidFill>
                  <a:schemeClr val="tx1"/>
                </a:solidFill>
                <a:latin typeface="Garamond" panose="02020404030301010803" pitchFamily="18" charset="0"/>
              </a:rPr>
              <a:t>To refuse an interview or other request made by the accused or any person acting on behalf of the accused, other than a refusal to appear if subpoenaed by defense counsel;</a:t>
            </a:r>
          </a:p>
          <a:p>
            <a:pPr marL="514350" indent="-514350">
              <a:buFont typeface="+mj-lt"/>
              <a:buAutoNum type="arabicPeriod" startAt="4"/>
            </a:pPr>
            <a:r>
              <a:rPr lang="en-US" sz="2600" dirty="0" smtClean="0">
                <a:solidFill>
                  <a:schemeClr val="tx1"/>
                </a:solidFill>
                <a:latin typeface="Garamond" panose="02020404030301010803" pitchFamily="18" charset="0"/>
              </a:rPr>
              <a:t>To full and timely restitution;</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07898337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34409"/>
            <a:ext cx="10515600" cy="4281544"/>
          </a:xfrm>
        </p:spPr>
        <p:txBody>
          <a:bodyPr>
            <a:normAutofit/>
          </a:bodyPr>
          <a:lstStyle/>
          <a:p>
            <a:pPr marL="0" indent="0">
              <a:buNone/>
            </a:pPr>
            <a:r>
              <a:rPr lang="en-US" sz="2600" dirty="0" smtClean="0">
                <a:solidFill>
                  <a:schemeClr val="tx1"/>
                </a:solidFill>
                <a:latin typeface="Garamond" panose="02020404030301010803" pitchFamily="18" charset="0"/>
              </a:rPr>
              <a:t>To secure justice and due process for victims throughout the criminal and juvenile justice systems, a victim of crime shall have the following rights, which </a:t>
            </a:r>
            <a:r>
              <a:rPr lang="en-US" sz="2600" u="sng" dirty="0" smtClean="0">
                <a:solidFill>
                  <a:schemeClr val="tx1"/>
                </a:solidFill>
                <a:latin typeface="Garamond" panose="02020404030301010803" pitchFamily="18" charset="0"/>
              </a:rPr>
              <a:t>shall</a:t>
            </a:r>
            <a:r>
              <a:rPr lang="en-US" sz="2600" dirty="0" smtClean="0">
                <a:solidFill>
                  <a:schemeClr val="tx1"/>
                </a:solidFill>
                <a:latin typeface="Garamond" panose="02020404030301010803" pitchFamily="18" charset="0"/>
              </a:rPr>
              <a:t> be protected by law in a manner no less vigorous </a:t>
            </a:r>
            <a:r>
              <a:rPr lang="en-US" sz="2600" dirty="0" smtClean="0">
                <a:solidFill>
                  <a:schemeClr val="tx1"/>
                </a:solidFill>
                <a:latin typeface="Garamond" panose="02020404030301010803" pitchFamily="18" charset="0"/>
              </a:rPr>
              <a:t>than </a:t>
            </a:r>
            <a:r>
              <a:rPr lang="en-US" sz="2600" dirty="0" smtClean="0">
                <a:solidFill>
                  <a:schemeClr val="tx1"/>
                </a:solidFill>
                <a:latin typeface="Garamond" panose="02020404030301010803" pitchFamily="18" charset="0"/>
              </a:rPr>
              <a:t>the rights afforded to the accused:</a:t>
            </a:r>
          </a:p>
          <a:p>
            <a:pPr marL="514350" indent="-514350">
              <a:buFont typeface="+mj-lt"/>
              <a:buAutoNum type="arabicPeriod" startAt="8"/>
            </a:pPr>
            <a:r>
              <a:rPr lang="en-US" sz="2600" dirty="0" smtClean="0">
                <a:solidFill>
                  <a:schemeClr val="tx1"/>
                </a:solidFill>
                <a:latin typeface="Garamond" panose="02020404030301010803" pitchFamily="18" charset="0"/>
              </a:rPr>
              <a:t>To proceedings free from unreasonable delay and a prompt conclusion of the case;</a:t>
            </a:r>
          </a:p>
          <a:p>
            <a:pPr marL="514350" indent="-514350">
              <a:buFont typeface="+mj-lt"/>
              <a:buAutoNum type="arabicPeriod" startAt="8"/>
            </a:pPr>
            <a:r>
              <a:rPr lang="en-US" sz="2600" u="sng" dirty="0" smtClean="0">
                <a:solidFill>
                  <a:schemeClr val="tx1"/>
                </a:solidFill>
                <a:latin typeface="Garamond" panose="02020404030301010803" pitchFamily="18" charset="0"/>
              </a:rPr>
              <a:t>Upon request</a:t>
            </a:r>
            <a:r>
              <a:rPr lang="en-US" sz="2600" dirty="0" smtClean="0">
                <a:solidFill>
                  <a:schemeClr val="tx1"/>
                </a:solidFill>
                <a:latin typeface="Garamond" panose="02020404030301010803" pitchFamily="18" charset="0"/>
              </a:rPr>
              <a:t>, to confer with the attorney for the State; and</a:t>
            </a:r>
          </a:p>
          <a:p>
            <a:pPr marL="514350" indent="-514350">
              <a:buFont typeface="+mj-lt"/>
              <a:buAutoNum type="arabicPeriod" startAt="8"/>
            </a:pPr>
            <a:r>
              <a:rPr lang="en-US" sz="2600" dirty="0" smtClean="0">
                <a:solidFill>
                  <a:schemeClr val="tx1"/>
                </a:solidFill>
                <a:latin typeface="Garamond" panose="02020404030301010803" pitchFamily="18" charset="0"/>
              </a:rPr>
              <a:t>To be informed of all rights enumerated in this section.</a:t>
            </a:r>
            <a:endParaRPr lang="en-US" sz="2600" dirty="0">
              <a:solidFill>
                <a:schemeClr val="tx1"/>
              </a:solidFill>
              <a:latin typeface="Garamond" panose="02020404030301010803" pitchFamily="18" charset="0"/>
            </a:endParaRPr>
          </a:p>
        </p:txBody>
      </p:sp>
      <p:sp>
        <p:nvSpPr>
          <p:cNvPr id="4" name="Title 1"/>
          <p:cNvSpPr txBox="1">
            <a:spLocks/>
          </p:cNvSpPr>
          <p:nvPr/>
        </p:nvSpPr>
        <p:spPr bwMode="gray">
          <a:xfrm>
            <a:off x="1307354" y="900158"/>
            <a:ext cx="8761413"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6000" u="sng" dirty="0" smtClean="0">
                <a:latin typeface="Garamond" panose="02020404030301010803" pitchFamily="18" charset="0"/>
              </a:rPr>
              <a:t>WHAT DOES IT SAY?</a:t>
            </a:r>
            <a:endParaRPr lang="en-US" sz="6000" u="sng" dirty="0">
              <a:latin typeface="Garamond" panose="02020404030301010803" pitchFamily="18" charset="0"/>
            </a:endParaRPr>
          </a:p>
        </p:txBody>
      </p:sp>
    </p:spTree>
    <p:extLst>
      <p:ext uri="{BB962C8B-B14F-4D97-AF65-F5344CB8AC3E}">
        <p14:creationId xmlns:p14="http://schemas.microsoft.com/office/powerpoint/2010/main" val="805883072"/>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4066"/>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420471"/>
            <a:ext cx="5181600" cy="3756492"/>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dirty="0" smtClean="0">
                <a:solidFill>
                  <a:schemeClr val="tx1"/>
                </a:solidFill>
                <a:latin typeface="Garamond" panose="02020404030301010803" pitchFamily="18" charset="0"/>
              </a:rPr>
              <a:t>To </a:t>
            </a:r>
            <a:r>
              <a:rPr lang="en-US" sz="2600" dirty="0">
                <a:solidFill>
                  <a:schemeClr val="tx1"/>
                </a:solidFill>
                <a:latin typeface="Garamond" panose="02020404030301010803" pitchFamily="18" charset="0"/>
              </a:rPr>
              <a:t>be treated with fairness and respect for the victim’s safety, dignity and </a:t>
            </a:r>
            <a:r>
              <a:rPr lang="en-US" sz="2600" dirty="0" smtClean="0">
                <a:solidFill>
                  <a:schemeClr val="tx1"/>
                </a:solidFill>
                <a:latin typeface="Garamond" panose="02020404030301010803" pitchFamily="18" charset="0"/>
              </a:rPr>
              <a:t>privacy;</a:t>
            </a:r>
            <a:endParaRPr lang="en-US" sz="2600" dirty="0">
              <a:solidFill>
                <a:schemeClr val="tx1"/>
              </a:solidFill>
              <a:latin typeface="Garamond" panose="02020404030301010803" pitchFamily="18" charset="0"/>
            </a:endParaRPr>
          </a:p>
        </p:txBody>
      </p:sp>
      <p:sp>
        <p:nvSpPr>
          <p:cNvPr id="5" name="Content Placeholder 4"/>
          <p:cNvSpPr>
            <a:spLocks noGrp="1"/>
          </p:cNvSpPr>
          <p:nvPr>
            <p:ph sz="half" idx="2"/>
          </p:nvPr>
        </p:nvSpPr>
        <p:spPr>
          <a:xfrm>
            <a:off x="6172200" y="2420471"/>
            <a:ext cx="5478332" cy="3756492"/>
          </a:xfrm>
        </p:spPr>
        <p:txBody>
          <a:bodyPr>
            <a:normAutofit/>
          </a:bodyPr>
          <a:lstStyle/>
          <a:p>
            <a:pPr marL="0" indent="0" algn="ctr">
              <a:buNone/>
            </a:pPr>
            <a:r>
              <a:rPr lang="en-US" sz="2600" u="sng" dirty="0" smtClean="0">
                <a:solidFill>
                  <a:schemeClr val="tx1"/>
                </a:solidFill>
                <a:latin typeface="Garamond" panose="02020404030301010803" pitchFamily="18" charset="0"/>
              </a:rPr>
              <a:t>Oklahoma Constitution - Art. 2, §34</a:t>
            </a:r>
          </a:p>
          <a:p>
            <a:pPr marL="0" indent="0">
              <a:buNone/>
            </a:pPr>
            <a:r>
              <a:rPr lang="en-US" sz="2600" dirty="0">
                <a:solidFill>
                  <a:schemeClr val="tx1"/>
                </a:solidFill>
                <a:latin typeface="Garamond" panose="02020404030301010803" pitchFamily="18" charset="0"/>
                <a:ea typeface="Times New Roman" panose="02020603050405020304" pitchFamily="18" charset="0"/>
                <a:cs typeface="Arial" panose="020B0604020202020204" pitchFamily="34" charset="0"/>
              </a:rPr>
              <a:t>A.  To preserve and protect the rights of victims to justice and due process, and ensure that victims are treated with fairness, respect and dignity</a:t>
            </a:r>
            <a:endParaRPr lang="en-US" sz="26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845744189"/>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4975"/>
            <a:ext cx="10515600" cy="1033369"/>
          </a:xfrm>
        </p:spPr>
        <p:txBody>
          <a:bodyPr/>
          <a:lstStyle/>
          <a:p>
            <a:pPr algn="ctr"/>
            <a:r>
              <a:rPr lang="en-US" sz="6000" dirty="0" smtClean="0">
                <a:latin typeface="Garamond" panose="02020404030301010803" pitchFamily="18" charset="0"/>
              </a:rPr>
              <a:t>Comparison to Current Law</a:t>
            </a:r>
            <a:endParaRPr lang="en-US" sz="6000" dirty="0">
              <a:latin typeface="Garamond" panose="02020404030301010803" pitchFamily="18" charset="0"/>
            </a:endParaRPr>
          </a:p>
        </p:txBody>
      </p:sp>
      <p:sp>
        <p:nvSpPr>
          <p:cNvPr id="4" name="Content Placeholder 3"/>
          <p:cNvSpPr>
            <a:spLocks noGrp="1"/>
          </p:cNvSpPr>
          <p:nvPr>
            <p:ph sz="half" idx="1"/>
          </p:nvPr>
        </p:nvSpPr>
        <p:spPr>
          <a:xfrm>
            <a:off x="838200" y="2474259"/>
            <a:ext cx="5181600" cy="3702704"/>
          </a:xfrm>
        </p:spPr>
        <p:txBody>
          <a:bodyPr>
            <a:normAutofit/>
          </a:bodyPr>
          <a:lstStyle/>
          <a:p>
            <a:pPr marL="0" indent="0" algn="ctr">
              <a:buNone/>
            </a:pPr>
            <a:r>
              <a:rPr lang="en-US" sz="2600" u="sng" dirty="0" err="1" smtClean="0">
                <a:solidFill>
                  <a:schemeClr val="tx1"/>
                </a:solidFill>
                <a:latin typeface="Garamond" panose="02020404030301010803" pitchFamily="18" charset="0"/>
              </a:rPr>
              <a:t>Marsy’s</a:t>
            </a:r>
            <a:r>
              <a:rPr lang="en-US" sz="2600" u="sng" dirty="0" smtClean="0">
                <a:solidFill>
                  <a:schemeClr val="tx1"/>
                </a:solidFill>
                <a:latin typeface="Garamond" panose="02020404030301010803" pitchFamily="18" charset="0"/>
              </a:rPr>
              <a:t> Law</a:t>
            </a:r>
          </a:p>
          <a:p>
            <a:pPr marL="0" indent="0">
              <a:buNone/>
            </a:pPr>
            <a:r>
              <a:rPr lang="en-US" sz="2600" u="sng" dirty="0" smtClean="0">
                <a:solidFill>
                  <a:schemeClr val="tx1"/>
                </a:solidFill>
                <a:latin typeface="Garamond" panose="02020404030301010803" pitchFamily="18" charset="0"/>
              </a:rPr>
              <a:t>Upon request</a:t>
            </a:r>
            <a:r>
              <a:rPr lang="en-US" sz="2600" dirty="0" smtClean="0">
                <a:solidFill>
                  <a:schemeClr val="tx1"/>
                </a:solidFill>
                <a:latin typeface="Garamond" panose="02020404030301010803" pitchFamily="18" charset="0"/>
              </a:rPr>
              <a:t>, to reasonable and timely notice of and to be present at all proceedings involving the criminal or delinquent conduct;</a:t>
            </a:r>
          </a:p>
        </p:txBody>
      </p:sp>
      <p:sp>
        <p:nvSpPr>
          <p:cNvPr id="5" name="Content Placeholder 4"/>
          <p:cNvSpPr>
            <a:spLocks noGrp="1"/>
          </p:cNvSpPr>
          <p:nvPr>
            <p:ph sz="half" idx="2"/>
          </p:nvPr>
        </p:nvSpPr>
        <p:spPr>
          <a:xfrm>
            <a:off x="6172200" y="2474258"/>
            <a:ext cx="5478332" cy="4044875"/>
          </a:xfrm>
        </p:spPr>
        <p:txBody>
          <a:bodyPr>
            <a:noAutofit/>
          </a:bodyPr>
          <a:lstStyle/>
          <a:p>
            <a:pPr marL="0" indent="0" algn="ctr">
              <a:buNone/>
            </a:pPr>
            <a:r>
              <a:rPr lang="en-US" sz="2400" u="sng" dirty="0" smtClean="0">
                <a:solidFill>
                  <a:schemeClr val="tx1"/>
                </a:solidFill>
                <a:latin typeface="Garamond" panose="02020404030301010803" pitchFamily="18" charset="0"/>
              </a:rPr>
              <a:t>Oklahoma Constitution - Art. 2, §34</a:t>
            </a:r>
          </a:p>
          <a:p>
            <a:pPr marL="0" indent="0">
              <a:buNone/>
            </a:pPr>
            <a:r>
              <a:rPr lang="en-US" sz="2400" dirty="0">
                <a:solidFill>
                  <a:schemeClr val="tx1"/>
                </a:solidFill>
                <a:latin typeface="Garamond" panose="02020404030301010803" pitchFamily="18" charset="0"/>
                <a:ea typeface="Times New Roman" panose="02020603050405020304" pitchFamily="18" charset="0"/>
                <a:cs typeface="Arial" panose="020B0604020202020204" pitchFamily="34" charset="0"/>
              </a:rPr>
              <a:t>A. </a:t>
            </a: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[A]</a:t>
            </a:r>
            <a:r>
              <a:rPr lang="en-US" sz="2400" dirty="0" err="1" smtClean="0">
                <a:solidFill>
                  <a:schemeClr val="tx1"/>
                </a:solidFill>
                <a:latin typeface="Garamond" panose="02020404030301010803" pitchFamily="18" charset="0"/>
                <a:ea typeface="Times New Roman" panose="02020603050405020304" pitchFamily="18" charset="0"/>
                <a:cs typeface="Arial" panose="020B0604020202020204" pitchFamily="34" charset="0"/>
              </a:rPr>
              <a:t>ny</a:t>
            </a: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 </a:t>
            </a:r>
            <a:r>
              <a:rPr lang="en-US" sz="2400" dirty="0">
                <a:solidFill>
                  <a:schemeClr val="tx1"/>
                </a:solidFill>
                <a:latin typeface="Garamond" panose="02020404030301010803" pitchFamily="18" charset="0"/>
                <a:ea typeface="Times New Roman" panose="02020603050405020304" pitchFamily="18" charset="0"/>
                <a:cs typeface="Arial" panose="020B0604020202020204" pitchFamily="34" charset="0"/>
              </a:rPr>
              <a:t>victim or family member of a victim </a:t>
            </a: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 . . has the right to know the </a:t>
            </a:r>
            <a:r>
              <a:rPr lang="en-US" sz="2400" dirty="0">
                <a:solidFill>
                  <a:schemeClr val="tx1"/>
                </a:solidFill>
                <a:latin typeface="Garamond" panose="02020404030301010803" pitchFamily="18" charset="0"/>
                <a:ea typeface="Times New Roman" panose="02020603050405020304" pitchFamily="18" charset="0"/>
                <a:cs typeface="Arial" panose="020B0604020202020204" pitchFamily="34" charset="0"/>
              </a:rPr>
              <a:t>status of the </a:t>
            </a: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 . . prosecution </a:t>
            </a:r>
            <a:r>
              <a:rPr lang="en-US" sz="2400" dirty="0">
                <a:solidFill>
                  <a:schemeClr val="tx1"/>
                </a:solidFill>
                <a:latin typeface="Garamond" panose="02020404030301010803" pitchFamily="18" charset="0"/>
                <a:ea typeface="Times New Roman" panose="02020603050405020304" pitchFamily="18" charset="0"/>
                <a:cs typeface="Arial" panose="020B0604020202020204" pitchFamily="34" charset="0"/>
              </a:rPr>
              <a:t>of the criminal case, including all proceedings wherein a disposition of a case is likely </a:t>
            </a: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to occur . . .</a:t>
            </a:r>
          </a:p>
          <a:p>
            <a:pPr marL="0" indent="0">
              <a:buNone/>
            </a:pPr>
            <a:r>
              <a:rPr lang="en-US" sz="2400" dirty="0" smtClean="0">
                <a:solidFill>
                  <a:schemeClr val="tx1"/>
                </a:solidFill>
                <a:latin typeface="Garamond" panose="02020404030301010803" pitchFamily="18" charset="0"/>
                <a:ea typeface="Times New Roman" panose="02020603050405020304" pitchFamily="18" charset="0"/>
                <a:cs typeface="Arial" panose="020B0604020202020204" pitchFamily="34" charset="0"/>
              </a:rPr>
              <a:t>The victim or family member of a victim of a crime has a right to be present at any proceeding where the defendant has a right to be present.</a:t>
            </a:r>
          </a:p>
        </p:txBody>
      </p:sp>
    </p:spTree>
    <p:extLst>
      <p:ext uri="{BB962C8B-B14F-4D97-AF65-F5344CB8AC3E}">
        <p14:creationId xmlns:p14="http://schemas.microsoft.com/office/powerpoint/2010/main" val="607934517"/>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9212</TotalTime>
  <Words>1333</Words>
  <Application>Microsoft Office PowerPoint</Application>
  <PresentationFormat>Widescreen</PresentationFormat>
  <Paragraphs>113</Paragraphs>
  <Slides>20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Century Gothic</vt:lpstr>
      <vt:lpstr>Garamond</vt:lpstr>
      <vt:lpstr>Times New Roman</vt:lpstr>
      <vt:lpstr>Wingdings</vt:lpstr>
      <vt:lpstr>Wingdings 3</vt:lpstr>
      <vt:lpstr>Ion Boardroom</vt:lpstr>
      <vt:lpstr>PowerPoint Presentation</vt:lpstr>
      <vt:lpstr>Marsy’s Law: Victim Rights in 2018</vt:lpstr>
      <vt:lpstr>OBJECTIVES</vt:lpstr>
      <vt:lpstr>Marsalee Ann Nicholas (Marsy)</vt:lpstr>
      <vt:lpstr>WHAT DOES IT SAY?</vt:lpstr>
      <vt:lpstr>WHAT DOES IT SAY?</vt:lpstr>
      <vt:lpstr>PowerPoint Presentation</vt:lpstr>
      <vt:lpstr>Comparison to Current Law</vt:lpstr>
      <vt:lpstr>Comparison to Current Law</vt:lpstr>
      <vt:lpstr>Comparison to Current Law</vt:lpstr>
      <vt:lpstr>Comparison to Current Law</vt:lpstr>
      <vt:lpstr>Comparison to Current Law</vt:lpstr>
      <vt:lpstr>Comparison to Current Law</vt:lpstr>
      <vt:lpstr>Comparison to Current Law</vt:lpstr>
      <vt:lpstr>Comparison to Current Law</vt:lpstr>
      <vt:lpstr>Comparison to Current Law</vt:lpstr>
      <vt:lpstr>Comparison to Current Law</vt:lpstr>
      <vt:lpstr>WHO IS A VICTIM UNDER MARSY’S LAW?</vt:lpstr>
      <vt:lpstr>WHO IS A VICTIM UNDER CURRENT LAW?</vt:lpstr>
      <vt:lpstr>CONSEQUENCES FOR NONCOMPLIANCE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Marsy’s Law: Victim Rights in 2018</dc:title>
  <dc:creator>Baggett, Trent</dc:creator>
  <cp:lastModifiedBy>Baggett, Trent</cp:lastModifiedBy>
  <cp:revision>64</cp:revision>
  <dcterms:created xsi:type="dcterms:W3CDTF">2018-10-30T12:58:59Z</dcterms:created>
  <dcterms:modified xsi:type="dcterms:W3CDTF">2018-11-05T23:28:44Z</dcterms:modified>
</cp:coreProperties>
</file>