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handoutMasterIdLst>
    <p:handoutMasterId r:id="rId23"/>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showGuides="1">
      <p:cViewPr>
        <p:scale>
          <a:sx n="147" d="100"/>
          <a:sy n="147" d="100"/>
        </p:scale>
        <p:origin x="-1240" y="-2160"/>
      </p:cViewPr>
      <p:guideLst>
        <p:guide orient="horz" pos="1620"/>
        <p:guide pos="291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0C5F5DB-173C-E44C-B08A-D362A6153F66}" type="datetimeFigureOut">
              <a:rPr lang="en-US" smtClean="0"/>
              <a:t>2/10/15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D63BA4A-A4D3-804E-894E-5CD5DE342769}" type="slidenum">
              <a:rPr lang="en-US" smtClean="0"/>
              <a:t>‹#›</a:t>
            </a:fld>
            <a:endParaRPr lang="en-US"/>
          </a:p>
        </p:txBody>
      </p:sp>
    </p:spTree>
    <p:extLst>
      <p:ext uri="{BB962C8B-B14F-4D97-AF65-F5344CB8AC3E}">
        <p14:creationId xmlns:p14="http://schemas.microsoft.com/office/powerpoint/2010/main" val="313132604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957BFC-93AB-DA42-9C08-B12E298D1647}" type="datetimeFigureOut">
              <a:rPr lang="en-US" smtClean="0"/>
              <a:t>2/10/15</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E2099C-F2EB-FA47-AEC7-3D2FC2C18128}" type="slidenum">
              <a:rPr lang="en-US" smtClean="0"/>
              <a:t>‹#›</a:t>
            </a:fld>
            <a:endParaRPr lang="en-US"/>
          </a:p>
        </p:txBody>
      </p:sp>
    </p:spTree>
    <p:extLst>
      <p:ext uri="{BB962C8B-B14F-4D97-AF65-F5344CB8AC3E}">
        <p14:creationId xmlns:p14="http://schemas.microsoft.com/office/powerpoint/2010/main" val="309703520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3D14738-FE53-AF42-9767-DE6A49CC17EB}" type="datetime1">
              <a:rPr lang="en-US" smtClean="0"/>
              <a:t>2/10/15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69FA93-5225-9C47-8C22-EC67CD447EE4}" type="slidenum">
              <a:rPr lang="en-US" smtClean="0"/>
              <a:t>‹#›</a:t>
            </a:fld>
            <a:endParaRPr lang="en-US"/>
          </a:p>
        </p:txBody>
      </p:sp>
    </p:spTree>
    <p:extLst>
      <p:ext uri="{BB962C8B-B14F-4D97-AF65-F5344CB8AC3E}">
        <p14:creationId xmlns:p14="http://schemas.microsoft.com/office/powerpoint/2010/main" val="511026534"/>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xmlns:p14="http://schemas.microsoft.com/office/powerpoint/2010/mai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AB3784-4CD7-0A44-BC11-4AEA8A4B41F7}" type="datetime1">
              <a:rPr lang="en-US" smtClean="0"/>
              <a:t>2/10/15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69FA93-5225-9C47-8C22-EC67CD447EE4}" type="slidenum">
              <a:rPr lang="en-US" smtClean="0"/>
              <a:t>‹#›</a:t>
            </a:fld>
            <a:endParaRPr lang="en-US"/>
          </a:p>
        </p:txBody>
      </p:sp>
    </p:spTree>
    <p:extLst>
      <p:ext uri="{BB962C8B-B14F-4D97-AF65-F5344CB8AC3E}">
        <p14:creationId xmlns:p14="http://schemas.microsoft.com/office/powerpoint/2010/main" val="624382742"/>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xmlns:p14="http://schemas.microsoft.com/office/powerpoint/2010/mai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4C6296-2DA0-4649-862A-75BED2FB35EE}" type="datetime1">
              <a:rPr lang="en-US" smtClean="0"/>
              <a:t>2/10/15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69FA93-5225-9C47-8C22-EC67CD447EE4}" type="slidenum">
              <a:rPr lang="en-US" smtClean="0"/>
              <a:t>‹#›</a:t>
            </a:fld>
            <a:endParaRPr lang="en-US"/>
          </a:p>
        </p:txBody>
      </p:sp>
    </p:spTree>
    <p:extLst>
      <p:ext uri="{BB962C8B-B14F-4D97-AF65-F5344CB8AC3E}">
        <p14:creationId xmlns:p14="http://schemas.microsoft.com/office/powerpoint/2010/main" val="2372420762"/>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xmlns:p14="http://schemas.microsoft.com/office/powerpoint/2010/mai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F5C656-39CA-C54D-BCF9-BAAAF8DF1325}" type="datetime1">
              <a:rPr lang="en-US" smtClean="0"/>
              <a:t>2/10/15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69FA93-5225-9C47-8C22-EC67CD447EE4}" type="slidenum">
              <a:rPr lang="en-US" smtClean="0"/>
              <a:t>‹#›</a:t>
            </a:fld>
            <a:endParaRPr lang="en-US"/>
          </a:p>
        </p:txBody>
      </p:sp>
    </p:spTree>
    <p:extLst>
      <p:ext uri="{BB962C8B-B14F-4D97-AF65-F5344CB8AC3E}">
        <p14:creationId xmlns:p14="http://schemas.microsoft.com/office/powerpoint/2010/main" val="4055615213"/>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xmlns:p14="http://schemas.microsoft.com/office/powerpoint/2010/mai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F4F073-7032-9F44-8AD8-E301FB8BA9FF}" type="datetime1">
              <a:rPr lang="en-US" smtClean="0"/>
              <a:t>2/10/15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69FA93-5225-9C47-8C22-EC67CD447EE4}" type="slidenum">
              <a:rPr lang="en-US" smtClean="0"/>
              <a:t>‹#›</a:t>
            </a:fld>
            <a:endParaRPr lang="en-US"/>
          </a:p>
        </p:txBody>
      </p:sp>
    </p:spTree>
    <p:extLst>
      <p:ext uri="{BB962C8B-B14F-4D97-AF65-F5344CB8AC3E}">
        <p14:creationId xmlns:p14="http://schemas.microsoft.com/office/powerpoint/2010/main" val="780597294"/>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xmlns:p14="http://schemas.microsoft.com/office/powerpoint/2010/mai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5194F88-5C14-BF41-A65A-679318BB5842}" type="datetime1">
              <a:rPr lang="en-US" smtClean="0"/>
              <a:t>2/10/15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69FA93-5225-9C47-8C22-EC67CD447EE4}" type="slidenum">
              <a:rPr lang="en-US" smtClean="0"/>
              <a:t>‹#›</a:t>
            </a:fld>
            <a:endParaRPr lang="en-US"/>
          </a:p>
        </p:txBody>
      </p:sp>
    </p:spTree>
    <p:extLst>
      <p:ext uri="{BB962C8B-B14F-4D97-AF65-F5344CB8AC3E}">
        <p14:creationId xmlns:p14="http://schemas.microsoft.com/office/powerpoint/2010/main" val="789526890"/>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xmlns:p14="http://schemas.microsoft.com/office/powerpoint/2010/mai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4153776-AD93-1645-AEF7-7168EA0B5797}" type="datetime1">
              <a:rPr lang="en-US" smtClean="0"/>
              <a:t>2/10/15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69FA93-5225-9C47-8C22-EC67CD447EE4}" type="slidenum">
              <a:rPr lang="en-US" smtClean="0"/>
              <a:t>‹#›</a:t>
            </a:fld>
            <a:endParaRPr lang="en-US"/>
          </a:p>
        </p:txBody>
      </p:sp>
    </p:spTree>
    <p:extLst>
      <p:ext uri="{BB962C8B-B14F-4D97-AF65-F5344CB8AC3E}">
        <p14:creationId xmlns:p14="http://schemas.microsoft.com/office/powerpoint/2010/main" val="1590510004"/>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xmlns:p14="http://schemas.microsoft.com/office/powerpoint/2010/mai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8DF4DDF-FB90-5847-B907-606007B2CAC7}" type="datetime1">
              <a:rPr lang="en-US" smtClean="0"/>
              <a:t>2/10/15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69FA93-5225-9C47-8C22-EC67CD447EE4}" type="slidenum">
              <a:rPr lang="en-US" smtClean="0"/>
              <a:t>‹#›</a:t>
            </a:fld>
            <a:endParaRPr lang="en-US"/>
          </a:p>
        </p:txBody>
      </p:sp>
    </p:spTree>
    <p:extLst>
      <p:ext uri="{BB962C8B-B14F-4D97-AF65-F5344CB8AC3E}">
        <p14:creationId xmlns:p14="http://schemas.microsoft.com/office/powerpoint/2010/main" val="2094734342"/>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xmlns:p14="http://schemas.microsoft.com/office/powerpoint/2010/mai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C7ACE7-6923-4A47-8F63-4F2B5D460DB6}" type="datetime1">
              <a:rPr lang="en-US" smtClean="0"/>
              <a:t>2/10/15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69FA93-5225-9C47-8C22-EC67CD447EE4}" type="slidenum">
              <a:rPr lang="en-US" smtClean="0"/>
              <a:t>‹#›</a:t>
            </a:fld>
            <a:endParaRPr lang="en-US"/>
          </a:p>
        </p:txBody>
      </p:sp>
    </p:spTree>
    <p:extLst>
      <p:ext uri="{BB962C8B-B14F-4D97-AF65-F5344CB8AC3E}">
        <p14:creationId xmlns:p14="http://schemas.microsoft.com/office/powerpoint/2010/main" val="193346399"/>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xmlns:p14="http://schemas.microsoft.com/office/powerpoint/2010/mai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ACCC0B-D31F-CF40-A6EB-8CC4706672CC}" type="datetime1">
              <a:rPr lang="en-US" smtClean="0"/>
              <a:t>2/10/15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69FA93-5225-9C47-8C22-EC67CD447EE4}" type="slidenum">
              <a:rPr lang="en-US" smtClean="0"/>
              <a:t>‹#›</a:t>
            </a:fld>
            <a:endParaRPr lang="en-US"/>
          </a:p>
        </p:txBody>
      </p:sp>
    </p:spTree>
    <p:extLst>
      <p:ext uri="{BB962C8B-B14F-4D97-AF65-F5344CB8AC3E}">
        <p14:creationId xmlns:p14="http://schemas.microsoft.com/office/powerpoint/2010/main" val="1317291624"/>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xmlns:p14="http://schemas.microsoft.com/office/powerpoint/2010/mai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B88823-B099-CA46-AC72-A831073EEDE1}" type="datetime1">
              <a:rPr lang="en-US" smtClean="0"/>
              <a:t>2/10/15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69FA93-5225-9C47-8C22-EC67CD447EE4}" type="slidenum">
              <a:rPr lang="en-US" smtClean="0"/>
              <a:t>‹#›</a:t>
            </a:fld>
            <a:endParaRPr lang="en-US"/>
          </a:p>
        </p:txBody>
      </p:sp>
    </p:spTree>
    <p:extLst>
      <p:ext uri="{BB962C8B-B14F-4D97-AF65-F5344CB8AC3E}">
        <p14:creationId xmlns:p14="http://schemas.microsoft.com/office/powerpoint/2010/main" val="358909255"/>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xmlns:p14="http://schemas.microsoft.com/office/powerpoint/2010/main" spd="slow">
        <p:fade/>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20E9DF46-7B07-0C44-A78E-67A59F5CB932}" type="datetime1">
              <a:rPr lang="en-US" smtClean="0"/>
              <a:t>2/10/15</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942379" y="477512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969FA93-5225-9C47-8C22-EC67CD447EE4}" type="slidenum">
              <a:rPr lang="en-US" smtClean="0"/>
              <a:t>‹#›</a:t>
            </a:fld>
            <a:endParaRPr lang="en-US"/>
          </a:p>
        </p:txBody>
      </p:sp>
    </p:spTree>
    <p:extLst>
      <p:ext uri="{BB962C8B-B14F-4D97-AF65-F5344CB8AC3E}">
        <p14:creationId xmlns:p14="http://schemas.microsoft.com/office/powerpoint/2010/main" val="42511654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800">
        <p14:flythrough/>
      </p:transition>
    </mc:Choice>
    <mc:Fallback>
      <p:transition xmlns:p14="http://schemas.microsoft.com/office/powerpoint/2010/main" spd="slow">
        <p:fade/>
      </p:transition>
    </mc:Fallback>
  </mc:AlternateContent>
  <p:hf hdr="0" ftr="0" dt="0"/>
  <p:txStyles>
    <p:titleStyle>
      <a:lvl1pPr algn="ctr" defTabSz="457200" rtl="0" eaLnBrk="1" latinLnBrk="0" hangingPunct="1">
        <a:spcBef>
          <a:spcPct val="0"/>
        </a:spcBef>
        <a:buNone/>
        <a:defRPr sz="4400" b="1"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b="0" i="0" kern="1200">
          <a:solidFill>
            <a:schemeClr val="tx1"/>
          </a:solidFill>
          <a:latin typeface="Avenir Book"/>
          <a:ea typeface="+mn-ea"/>
          <a:cs typeface="Avenir Book"/>
        </a:defRPr>
      </a:lvl1pPr>
      <a:lvl2pPr marL="742950" indent="-285750" algn="l" defTabSz="457200" rtl="0" eaLnBrk="1" latinLnBrk="0" hangingPunct="1">
        <a:spcBef>
          <a:spcPct val="20000"/>
        </a:spcBef>
        <a:buFont typeface="Arial"/>
        <a:buChar char="–"/>
        <a:defRPr sz="2800" b="0" i="0" kern="1200">
          <a:solidFill>
            <a:schemeClr val="tx1"/>
          </a:solidFill>
          <a:latin typeface="Avenir Book"/>
          <a:ea typeface="+mn-ea"/>
          <a:cs typeface="Avenir Book"/>
        </a:defRPr>
      </a:lvl2pPr>
      <a:lvl3pPr marL="1143000" indent="-228600" algn="l" defTabSz="457200" rtl="0" eaLnBrk="1" latinLnBrk="0" hangingPunct="1">
        <a:spcBef>
          <a:spcPct val="20000"/>
        </a:spcBef>
        <a:buFont typeface="Arial"/>
        <a:buChar char="•"/>
        <a:defRPr sz="2400" b="0" i="0" kern="1200">
          <a:solidFill>
            <a:schemeClr val="tx1"/>
          </a:solidFill>
          <a:latin typeface="Avenir Book"/>
          <a:ea typeface="+mn-ea"/>
          <a:cs typeface="Avenir Book"/>
        </a:defRPr>
      </a:lvl3pPr>
      <a:lvl4pPr marL="1600200" indent="-228600" algn="l" defTabSz="457200" rtl="0" eaLnBrk="1" latinLnBrk="0" hangingPunct="1">
        <a:spcBef>
          <a:spcPct val="20000"/>
        </a:spcBef>
        <a:buFont typeface="Arial"/>
        <a:buChar char="–"/>
        <a:defRPr sz="2000" b="0" i="0" kern="1200">
          <a:solidFill>
            <a:schemeClr val="tx1"/>
          </a:solidFill>
          <a:latin typeface="Avenir Book"/>
          <a:ea typeface="+mn-ea"/>
          <a:cs typeface="Avenir Book"/>
        </a:defRPr>
      </a:lvl4pPr>
      <a:lvl5pPr marL="2057400" indent="-228600" algn="l" defTabSz="457200" rtl="0" eaLnBrk="1" latinLnBrk="0" hangingPunct="1">
        <a:spcBef>
          <a:spcPct val="20000"/>
        </a:spcBef>
        <a:buFont typeface="Arial"/>
        <a:buChar char="»"/>
        <a:defRPr sz="2000" b="0" i="0" kern="1200">
          <a:solidFill>
            <a:schemeClr val="tx1"/>
          </a:solidFill>
          <a:latin typeface="Avenir Book"/>
          <a:ea typeface="+mn-ea"/>
          <a:cs typeface="Avenir Book"/>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65628"/>
            <a:ext cx="7772400" cy="1102519"/>
          </a:xfrm>
        </p:spPr>
        <p:txBody>
          <a:bodyPr>
            <a:normAutofit fontScale="90000"/>
          </a:bodyPr>
          <a:lstStyle/>
          <a:p>
            <a:r>
              <a:rPr lang="en-US" b="1" cap="all" dirty="0"/>
              <a:t>Procedures to use to establish standards development </a:t>
            </a:r>
            <a:r>
              <a:rPr lang="en-US" b="1" cap="all" dirty="0" smtClean="0"/>
              <a:t>committees</a:t>
            </a:r>
            <a:endParaRPr lang="en-US" b="1" dirty="0"/>
          </a:p>
        </p:txBody>
      </p:sp>
      <p:sp>
        <p:nvSpPr>
          <p:cNvPr id="3" name="Subtitle 2"/>
          <p:cNvSpPr>
            <a:spLocks noGrp="1"/>
          </p:cNvSpPr>
          <p:nvPr>
            <p:ph type="subTitle" idx="1"/>
          </p:nvPr>
        </p:nvSpPr>
        <p:spPr>
          <a:xfrm>
            <a:off x="1089025" y="3270046"/>
            <a:ext cx="7086600" cy="1314450"/>
          </a:xfrm>
        </p:spPr>
        <p:txBody>
          <a:bodyPr>
            <a:normAutofit/>
          </a:bodyPr>
          <a:lstStyle/>
          <a:p>
            <a:r>
              <a:rPr lang="en-US" sz="2400" cap="all" dirty="0">
                <a:solidFill>
                  <a:schemeClr val="tx1"/>
                </a:solidFill>
              </a:rPr>
              <a:t>to replace Common Core's Standards</a:t>
            </a:r>
            <a:endParaRPr lang="en-US" sz="2400" dirty="0">
              <a:solidFill>
                <a:schemeClr val="tx1"/>
              </a:solidFill>
            </a:endParaRPr>
          </a:p>
        </p:txBody>
      </p:sp>
      <p:sp>
        <p:nvSpPr>
          <p:cNvPr id="4" name="Slide Number Placeholder 3"/>
          <p:cNvSpPr>
            <a:spLocks noGrp="1"/>
          </p:cNvSpPr>
          <p:nvPr>
            <p:ph type="sldNum" sz="quarter" idx="12"/>
          </p:nvPr>
        </p:nvSpPr>
        <p:spPr/>
        <p:txBody>
          <a:bodyPr/>
          <a:lstStyle/>
          <a:p>
            <a:fld id="{5969FA93-5225-9C47-8C22-EC67CD447EE4}" type="slidenum">
              <a:rPr lang="en-US" smtClean="0"/>
              <a:t>1</a:t>
            </a:fld>
            <a:endParaRPr lang="en-US"/>
          </a:p>
        </p:txBody>
      </p:sp>
    </p:spTree>
    <p:extLst>
      <p:ext uri="{BB962C8B-B14F-4D97-AF65-F5344CB8AC3E}">
        <p14:creationId xmlns:p14="http://schemas.microsoft.com/office/powerpoint/2010/main" val="3284264380"/>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cap="all" dirty="0"/>
              <a:t>STANDARDS DEVELOPMENT COMMITTEEs </a:t>
            </a:r>
            <a:endParaRPr lang="en-US" sz="3200" b="1" dirty="0"/>
          </a:p>
        </p:txBody>
      </p:sp>
      <p:sp>
        <p:nvSpPr>
          <p:cNvPr id="3" name="Content Placeholder 2"/>
          <p:cNvSpPr>
            <a:spLocks noGrp="1"/>
          </p:cNvSpPr>
          <p:nvPr>
            <p:ph idx="1"/>
          </p:nvPr>
        </p:nvSpPr>
        <p:spPr/>
        <p:txBody>
          <a:bodyPr>
            <a:normAutofit/>
          </a:bodyPr>
          <a:lstStyle/>
          <a:p>
            <a:r>
              <a:rPr lang="en-US" sz="2800" dirty="0"/>
              <a:t>District superintendents may nominate up to a total of 6 teachers for the subgroups in ELA and Math (i.e., no more than 1 per subgroup</a:t>
            </a:r>
            <a:r>
              <a:rPr lang="en-US" sz="2800" dirty="0" smtClean="0"/>
              <a:t>)</a:t>
            </a:r>
            <a:endParaRPr lang="en-US" sz="2800" dirty="0"/>
          </a:p>
        </p:txBody>
      </p:sp>
      <p:sp>
        <p:nvSpPr>
          <p:cNvPr id="4" name="Slide Number Placeholder 3"/>
          <p:cNvSpPr>
            <a:spLocks noGrp="1"/>
          </p:cNvSpPr>
          <p:nvPr>
            <p:ph type="sldNum" sz="quarter" idx="12"/>
          </p:nvPr>
        </p:nvSpPr>
        <p:spPr/>
        <p:txBody>
          <a:bodyPr/>
          <a:lstStyle/>
          <a:p>
            <a:fld id="{5969FA93-5225-9C47-8C22-EC67CD447EE4}" type="slidenum">
              <a:rPr lang="en-US" smtClean="0"/>
              <a:t>10</a:t>
            </a:fld>
            <a:endParaRPr lang="en-US"/>
          </a:p>
        </p:txBody>
      </p:sp>
      <p:sp>
        <p:nvSpPr>
          <p:cNvPr id="6" name="TextBox 5"/>
          <p:cNvSpPr txBox="1"/>
          <p:nvPr/>
        </p:nvSpPr>
        <p:spPr>
          <a:xfrm>
            <a:off x="3353006" y="780837"/>
            <a:ext cx="2437987" cy="369332"/>
          </a:xfrm>
          <a:prstGeom prst="rect">
            <a:avLst/>
          </a:prstGeom>
          <a:noFill/>
        </p:spPr>
        <p:txBody>
          <a:bodyPr wrap="none" rtlCol="0">
            <a:spAutoFit/>
          </a:bodyPr>
          <a:lstStyle/>
          <a:p>
            <a:pPr algn="ctr"/>
            <a:r>
              <a:rPr lang="en-US" cap="all" dirty="0"/>
              <a:t>(15 members each</a:t>
            </a:r>
            <a:r>
              <a:rPr lang="en-US" cap="all" dirty="0" smtClean="0"/>
              <a:t>)</a:t>
            </a:r>
            <a:endParaRPr lang="en-US" dirty="0"/>
          </a:p>
        </p:txBody>
      </p:sp>
    </p:spTree>
    <p:extLst>
      <p:ext uri="{BB962C8B-B14F-4D97-AF65-F5344CB8AC3E}">
        <p14:creationId xmlns:p14="http://schemas.microsoft.com/office/powerpoint/2010/main" val="1351906942"/>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cap="all" dirty="0"/>
              <a:t>STANDARDS DEVELOPMENT COMMITTEEs </a:t>
            </a:r>
            <a:endParaRPr lang="en-US" sz="3200" b="1" dirty="0"/>
          </a:p>
        </p:txBody>
      </p:sp>
      <p:sp>
        <p:nvSpPr>
          <p:cNvPr id="3" name="Content Placeholder 2"/>
          <p:cNvSpPr>
            <a:spLocks noGrp="1"/>
          </p:cNvSpPr>
          <p:nvPr>
            <p:ph idx="1"/>
          </p:nvPr>
        </p:nvSpPr>
        <p:spPr/>
        <p:txBody>
          <a:bodyPr>
            <a:normAutofit/>
          </a:bodyPr>
          <a:lstStyle/>
          <a:p>
            <a:r>
              <a:rPr lang="en-US" sz="2200" b="1" dirty="0">
                <a:latin typeface="+mj-lt"/>
              </a:rPr>
              <a:t>Membership of ELA Standards Development </a:t>
            </a:r>
            <a:r>
              <a:rPr lang="en-US" sz="2200" b="1" dirty="0" smtClean="0">
                <a:latin typeface="+mj-lt"/>
              </a:rPr>
              <a:t>Committee</a:t>
            </a:r>
          </a:p>
          <a:p>
            <a:pPr lvl="1"/>
            <a:r>
              <a:rPr lang="en-US" sz="2000" dirty="0"/>
              <a:t>ELA Chair</a:t>
            </a:r>
          </a:p>
          <a:p>
            <a:pPr lvl="1"/>
            <a:r>
              <a:rPr lang="en-US" sz="2000" dirty="0"/>
              <a:t>ELA Vice Chair </a:t>
            </a:r>
            <a:r>
              <a:rPr lang="en-US" sz="2000" dirty="0" smtClean="0"/>
              <a:t>-</a:t>
            </a:r>
            <a:r>
              <a:rPr lang="en-US" sz="2000" dirty="0"/>
              <a:t> Teaching faculty member in an undergraduate English Literature department at a four-year university and selected by the ELA Chair</a:t>
            </a:r>
          </a:p>
          <a:p>
            <a:pPr lvl="1"/>
            <a:r>
              <a:rPr lang="en-US" sz="2000" dirty="0"/>
              <a:t>4 Pre-K to Fifth Grade school teachers</a:t>
            </a:r>
          </a:p>
          <a:p>
            <a:pPr lvl="1"/>
            <a:r>
              <a:rPr lang="en-US" sz="2000" dirty="0"/>
              <a:t>4 Middle school teachers </a:t>
            </a:r>
            <a:r>
              <a:rPr lang="en-US" sz="2000" dirty="0" smtClean="0"/>
              <a:t>(6</a:t>
            </a:r>
            <a:r>
              <a:rPr lang="en-US" sz="2000" baseline="30000" dirty="0" smtClean="0"/>
              <a:t>th</a:t>
            </a:r>
            <a:r>
              <a:rPr lang="en-US" sz="2000" dirty="0" smtClean="0"/>
              <a:t>-8</a:t>
            </a:r>
            <a:r>
              <a:rPr lang="en-US" sz="2000" baseline="30000" dirty="0" smtClean="0"/>
              <a:t>th</a:t>
            </a:r>
            <a:r>
              <a:rPr lang="en-US" sz="2000" dirty="0" smtClean="0"/>
              <a:t> </a:t>
            </a:r>
            <a:r>
              <a:rPr lang="en-US" sz="2000" dirty="0"/>
              <a:t>Grade)</a:t>
            </a:r>
          </a:p>
          <a:p>
            <a:pPr lvl="1"/>
            <a:r>
              <a:rPr lang="en-US" sz="2000" dirty="0"/>
              <a:t>4 High school teachers at each grade level </a:t>
            </a:r>
            <a:r>
              <a:rPr lang="en-US" sz="2000" dirty="0" smtClean="0"/>
              <a:t>(9</a:t>
            </a:r>
            <a:r>
              <a:rPr lang="en-US" sz="2000" baseline="30000" dirty="0" smtClean="0"/>
              <a:t>th</a:t>
            </a:r>
            <a:r>
              <a:rPr lang="en-US" sz="2000" dirty="0" smtClean="0"/>
              <a:t>-</a:t>
            </a:r>
            <a:r>
              <a:rPr lang="en-US" sz="2000" dirty="0"/>
              <a:t>12</a:t>
            </a:r>
            <a:r>
              <a:rPr lang="en-US" sz="2000" baseline="30000" dirty="0"/>
              <a:t>th</a:t>
            </a:r>
            <a:r>
              <a:rPr lang="en-US" sz="2000" dirty="0"/>
              <a:t> Grade)</a:t>
            </a:r>
          </a:p>
          <a:p>
            <a:pPr lvl="1"/>
            <a:r>
              <a:rPr lang="en-US" sz="2000" dirty="0"/>
              <a:t>1 Librarian (nominated by State's Library Association)</a:t>
            </a:r>
          </a:p>
          <a:p>
            <a:endParaRPr lang="en-US" sz="2200" b="1" dirty="0" smtClean="0">
              <a:latin typeface="+mj-lt"/>
            </a:endParaRPr>
          </a:p>
          <a:p>
            <a:endParaRPr lang="en-US" sz="2200" dirty="0">
              <a:latin typeface="+mj-lt"/>
            </a:endParaRPr>
          </a:p>
        </p:txBody>
      </p:sp>
      <p:sp>
        <p:nvSpPr>
          <p:cNvPr id="4" name="Slide Number Placeholder 3"/>
          <p:cNvSpPr>
            <a:spLocks noGrp="1"/>
          </p:cNvSpPr>
          <p:nvPr>
            <p:ph type="sldNum" sz="quarter" idx="12"/>
          </p:nvPr>
        </p:nvSpPr>
        <p:spPr/>
        <p:txBody>
          <a:bodyPr/>
          <a:lstStyle/>
          <a:p>
            <a:fld id="{5969FA93-5225-9C47-8C22-EC67CD447EE4}" type="slidenum">
              <a:rPr lang="en-US" smtClean="0"/>
              <a:t>11</a:t>
            </a:fld>
            <a:endParaRPr lang="en-US"/>
          </a:p>
        </p:txBody>
      </p:sp>
      <p:sp>
        <p:nvSpPr>
          <p:cNvPr id="6" name="TextBox 5"/>
          <p:cNvSpPr txBox="1"/>
          <p:nvPr/>
        </p:nvSpPr>
        <p:spPr>
          <a:xfrm>
            <a:off x="3353006" y="780837"/>
            <a:ext cx="2437987" cy="369332"/>
          </a:xfrm>
          <a:prstGeom prst="rect">
            <a:avLst/>
          </a:prstGeom>
          <a:noFill/>
        </p:spPr>
        <p:txBody>
          <a:bodyPr wrap="none" rtlCol="0">
            <a:spAutoFit/>
          </a:bodyPr>
          <a:lstStyle/>
          <a:p>
            <a:pPr algn="ctr"/>
            <a:r>
              <a:rPr lang="en-US" cap="all" dirty="0"/>
              <a:t>(15 members each</a:t>
            </a:r>
            <a:r>
              <a:rPr lang="en-US" cap="all" dirty="0" smtClean="0"/>
              <a:t>)</a:t>
            </a:r>
            <a:endParaRPr lang="en-US" dirty="0"/>
          </a:p>
        </p:txBody>
      </p:sp>
    </p:spTree>
    <p:extLst>
      <p:ext uri="{BB962C8B-B14F-4D97-AF65-F5344CB8AC3E}">
        <p14:creationId xmlns:p14="http://schemas.microsoft.com/office/powerpoint/2010/main" val="41040657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cap="all" dirty="0"/>
              <a:t>STANDARDS DEVELOPMENT COMMITTEEs </a:t>
            </a:r>
            <a:endParaRPr lang="en-US" sz="3200" b="1" dirty="0"/>
          </a:p>
        </p:txBody>
      </p:sp>
      <p:sp>
        <p:nvSpPr>
          <p:cNvPr id="3" name="Content Placeholder 2"/>
          <p:cNvSpPr>
            <a:spLocks noGrp="1"/>
          </p:cNvSpPr>
          <p:nvPr>
            <p:ph idx="1"/>
          </p:nvPr>
        </p:nvSpPr>
        <p:spPr/>
        <p:txBody>
          <a:bodyPr>
            <a:normAutofit fontScale="70000" lnSpcReduction="20000"/>
          </a:bodyPr>
          <a:lstStyle/>
          <a:p>
            <a:r>
              <a:rPr lang="en-US" sz="2900" b="1" dirty="0">
                <a:latin typeface="+mn-lt"/>
              </a:rPr>
              <a:t>Qualifications for teachers </a:t>
            </a:r>
            <a:r>
              <a:rPr lang="en-US" sz="1600" b="1" dirty="0">
                <a:latin typeface="+mn-lt"/>
              </a:rPr>
              <a:t>(district superintendents are to use one-page nomination forms):</a:t>
            </a:r>
            <a:endParaRPr lang="en-US" sz="1600" dirty="0">
              <a:latin typeface="+mn-lt"/>
            </a:endParaRPr>
          </a:p>
          <a:p>
            <a:pPr lvl="1">
              <a:lnSpc>
                <a:spcPct val="120000"/>
              </a:lnSpc>
            </a:pPr>
            <a:r>
              <a:rPr lang="en-US" sz="2600" dirty="0"/>
              <a:t>Minimum 7 years experience at the educational level of the subgroup for which they are applying: Current teaching assignment at one of the grade levels in that subgroup</a:t>
            </a:r>
          </a:p>
          <a:p>
            <a:pPr lvl="1">
              <a:lnSpc>
                <a:spcPct val="120000"/>
              </a:lnSpc>
            </a:pPr>
            <a:r>
              <a:rPr lang="en-US" sz="2600" dirty="0"/>
              <a:t>At least a minor in English and/or list courses completed in literature, composition, or rhetoric for those in middle or high school subgroup</a:t>
            </a:r>
          </a:p>
          <a:p>
            <a:pPr lvl="1">
              <a:lnSpc>
                <a:spcPct val="120000"/>
              </a:lnSpc>
            </a:pPr>
            <a:r>
              <a:rPr lang="en-US" sz="2600" dirty="0"/>
              <a:t>Reading methods coursework for those in </a:t>
            </a:r>
            <a:r>
              <a:rPr lang="en-US" sz="2600" dirty="0" err="1"/>
              <a:t>PreK</a:t>
            </a:r>
            <a:r>
              <a:rPr lang="en-US" sz="2600" dirty="0" smtClean="0"/>
              <a:t>-Grade </a:t>
            </a:r>
            <a:r>
              <a:rPr lang="en-US" sz="2600" dirty="0"/>
              <a:t>8</a:t>
            </a:r>
          </a:p>
          <a:p>
            <a:pPr lvl="1">
              <a:lnSpc>
                <a:spcPct val="120000"/>
              </a:lnSpc>
            </a:pPr>
            <a:r>
              <a:rPr lang="en-US" sz="2600" dirty="0"/>
              <a:t>Steering Committee in conjunction with the ELA Chair and Vice Chair make the final selection of those to serve on the subgroups </a:t>
            </a:r>
          </a:p>
        </p:txBody>
      </p:sp>
      <p:sp>
        <p:nvSpPr>
          <p:cNvPr id="4" name="Slide Number Placeholder 3"/>
          <p:cNvSpPr>
            <a:spLocks noGrp="1"/>
          </p:cNvSpPr>
          <p:nvPr>
            <p:ph type="sldNum" sz="quarter" idx="12"/>
          </p:nvPr>
        </p:nvSpPr>
        <p:spPr/>
        <p:txBody>
          <a:bodyPr/>
          <a:lstStyle/>
          <a:p>
            <a:fld id="{5969FA93-5225-9C47-8C22-EC67CD447EE4}" type="slidenum">
              <a:rPr lang="en-US" smtClean="0"/>
              <a:t>12</a:t>
            </a:fld>
            <a:endParaRPr lang="en-US"/>
          </a:p>
        </p:txBody>
      </p:sp>
      <p:sp>
        <p:nvSpPr>
          <p:cNvPr id="6" name="TextBox 5"/>
          <p:cNvSpPr txBox="1"/>
          <p:nvPr/>
        </p:nvSpPr>
        <p:spPr>
          <a:xfrm>
            <a:off x="3353006" y="780837"/>
            <a:ext cx="2437987" cy="369332"/>
          </a:xfrm>
          <a:prstGeom prst="rect">
            <a:avLst/>
          </a:prstGeom>
          <a:noFill/>
        </p:spPr>
        <p:txBody>
          <a:bodyPr wrap="none" rtlCol="0">
            <a:spAutoFit/>
          </a:bodyPr>
          <a:lstStyle/>
          <a:p>
            <a:pPr algn="ctr"/>
            <a:r>
              <a:rPr lang="en-US" cap="all" dirty="0"/>
              <a:t>(15 members each</a:t>
            </a:r>
            <a:r>
              <a:rPr lang="en-US" cap="all" dirty="0" smtClean="0"/>
              <a:t>)</a:t>
            </a:r>
            <a:endParaRPr lang="en-US" dirty="0"/>
          </a:p>
        </p:txBody>
      </p:sp>
    </p:spTree>
    <p:extLst>
      <p:ext uri="{BB962C8B-B14F-4D97-AF65-F5344CB8AC3E}">
        <p14:creationId xmlns:p14="http://schemas.microsoft.com/office/powerpoint/2010/main" val="409556978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cap="all" dirty="0"/>
              <a:t>STANDARDS DEVELOPMENT COMMITTEEs </a:t>
            </a:r>
            <a:endParaRPr lang="en-US" sz="3200" b="1" dirty="0"/>
          </a:p>
        </p:txBody>
      </p:sp>
      <p:sp>
        <p:nvSpPr>
          <p:cNvPr id="3" name="Content Placeholder 2"/>
          <p:cNvSpPr>
            <a:spLocks noGrp="1"/>
          </p:cNvSpPr>
          <p:nvPr>
            <p:ph idx="1"/>
          </p:nvPr>
        </p:nvSpPr>
        <p:spPr/>
        <p:txBody>
          <a:bodyPr>
            <a:normAutofit fontScale="55000" lnSpcReduction="20000"/>
          </a:bodyPr>
          <a:lstStyle/>
          <a:p>
            <a:r>
              <a:rPr lang="en-US" sz="3800" b="1" dirty="0">
                <a:latin typeface="+mj-lt"/>
              </a:rPr>
              <a:t>Membership of </a:t>
            </a:r>
            <a:r>
              <a:rPr lang="en-US" sz="3800" b="1" dirty="0" smtClean="0">
                <a:latin typeface="+mj-lt"/>
              </a:rPr>
              <a:t>Math </a:t>
            </a:r>
            <a:r>
              <a:rPr lang="en-US" sz="3800" b="1" dirty="0">
                <a:latin typeface="+mj-lt"/>
              </a:rPr>
              <a:t>Standards Development </a:t>
            </a:r>
            <a:r>
              <a:rPr lang="en-US" sz="3800" b="1" dirty="0" smtClean="0">
                <a:latin typeface="+mj-lt"/>
              </a:rPr>
              <a:t>Committee</a:t>
            </a:r>
          </a:p>
          <a:p>
            <a:pPr lvl="1">
              <a:lnSpc>
                <a:spcPct val="120000"/>
              </a:lnSpc>
              <a:spcBef>
                <a:spcPts val="200"/>
              </a:spcBef>
            </a:pPr>
            <a:r>
              <a:rPr lang="en-US" sz="2900" dirty="0"/>
              <a:t>Math Chair</a:t>
            </a:r>
          </a:p>
          <a:p>
            <a:pPr lvl="1">
              <a:lnSpc>
                <a:spcPct val="120000"/>
              </a:lnSpc>
              <a:spcBef>
                <a:spcPts val="200"/>
              </a:spcBef>
            </a:pPr>
            <a:r>
              <a:rPr lang="en-US" sz="2900" dirty="0"/>
              <a:t>Math Vice Chair — teaching faculty member in an undergraduate mathematics department at a four-year university and selected by the Math Chair</a:t>
            </a:r>
          </a:p>
          <a:p>
            <a:pPr lvl="1">
              <a:lnSpc>
                <a:spcPct val="120000"/>
              </a:lnSpc>
              <a:spcBef>
                <a:spcPts val="200"/>
              </a:spcBef>
            </a:pPr>
            <a:r>
              <a:rPr lang="en-US" sz="2900" dirty="0"/>
              <a:t>4 Pre-K to Grade 5 teachers </a:t>
            </a:r>
          </a:p>
          <a:p>
            <a:pPr lvl="1"/>
            <a:r>
              <a:rPr lang="en-US" sz="2900" dirty="0"/>
              <a:t>4 Middle school teachers </a:t>
            </a:r>
            <a:r>
              <a:rPr lang="en-US" sz="2900" dirty="0"/>
              <a:t>(6</a:t>
            </a:r>
            <a:r>
              <a:rPr lang="en-US" sz="2900" baseline="30000" dirty="0"/>
              <a:t>th</a:t>
            </a:r>
            <a:r>
              <a:rPr lang="en-US" sz="2900" dirty="0"/>
              <a:t>-8</a:t>
            </a:r>
            <a:r>
              <a:rPr lang="en-US" sz="2900" baseline="30000" dirty="0"/>
              <a:t>th</a:t>
            </a:r>
            <a:r>
              <a:rPr lang="en-US" sz="2900" dirty="0"/>
              <a:t> Grade)</a:t>
            </a:r>
          </a:p>
          <a:p>
            <a:pPr lvl="1">
              <a:lnSpc>
                <a:spcPct val="120000"/>
              </a:lnSpc>
              <a:spcBef>
                <a:spcPts val="200"/>
              </a:spcBef>
            </a:pPr>
            <a:r>
              <a:rPr lang="en-US" sz="2900" dirty="0" smtClean="0"/>
              <a:t>4 </a:t>
            </a:r>
            <a:r>
              <a:rPr lang="en-US" sz="2900" dirty="0"/>
              <a:t>High school teachers </a:t>
            </a:r>
            <a:r>
              <a:rPr lang="en-US" sz="2900" dirty="0"/>
              <a:t>(9</a:t>
            </a:r>
            <a:r>
              <a:rPr lang="en-US" sz="2900" baseline="30000" dirty="0"/>
              <a:t>th</a:t>
            </a:r>
            <a:r>
              <a:rPr lang="en-US" sz="2900" dirty="0"/>
              <a:t>-12</a:t>
            </a:r>
            <a:r>
              <a:rPr lang="en-US" sz="2900" baseline="30000" dirty="0"/>
              <a:t>th</a:t>
            </a:r>
            <a:r>
              <a:rPr lang="en-US" sz="2900" dirty="0"/>
              <a:t> Grade</a:t>
            </a:r>
            <a:r>
              <a:rPr lang="en-US" sz="2900" dirty="0" smtClean="0"/>
              <a:t>) to </a:t>
            </a:r>
            <a:r>
              <a:rPr lang="en-US" sz="2900" dirty="0"/>
              <a:t>include:</a:t>
            </a:r>
          </a:p>
          <a:p>
            <a:pPr lvl="2">
              <a:lnSpc>
                <a:spcPct val="120000"/>
              </a:lnSpc>
              <a:spcBef>
                <a:spcPts val="200"/>
              </a:spcBef>
            </a:pPr>
            <a:r>
              <a:rPr lang="en-US" dirty="0" smtClean="0"/>
              <a:t>Algebra </a:t>
            </a:r>
            <a:r>
              <a:rPr lang="en-US" dirty="0"/>
              <a:t>I teacher</a:t>
            </a:r>
          </a:p>
          <a:p>
            <a:pPr lvl="2">
              <a:lnSpc>
                <a:spcPct val="120000"/>
              </a:lnSpc>
              <a:spcBef>
                <a:spcPts val="200"/>
              </a:spcBef>
            </a:pPr>
            <a:r>
              <a:rPr lang="en-US" dirty="0" smtClean="0"/>
              <a:t>Geometry </a:t>
            </a:r>
            <a:r>
              <a:rPr lang="en-US" dirty="0"/>
              <a:t>teacher</a:t>
            </a:r>
          </a:p>
          <a:p>
            <a:pPr lvl="2">
              <a:lnSpc>
                <a:spcPct val="120000"/>
              </a:lnSpc>
              <a:spcBef>
                <a:spcPts val="200"/>
              </a:spcBef>
            </a:pPr>
            <a:r>
              <a:rPr lang="en-US" dirty="0" smtClean="0"/>
              <a:t>Algebra </a:t>
            </a:r>
            <a:r>
              <a:rPr lang="en-US" dirty="0"/>
              <a:t>II teacher</a:t>
            </a:r>
          </a:p>
          <a:p>
            <a:pPr lvl="2">
              <a:lnSpc>
                <a:spcPct val="120000"/>
              </a:lnSpc>
              <a:spcBef>
                <a:spcPts val="200"/>
              </a:spcBef>
            </a:pPr>
            <a:r>
              <a:rPr lang="en-US" dirty="0" err="1" smtClean="0"/>
              <a:t>Precalculus</a:t>
            </a:r>
            <a:r>
              <a:rPr lang="en-US" dirty="0" smtClean="0"/>
              <a:t> </a:t>
            </a:r>
            <a:r>
              <a:rPr lang="en-US" dirty="0"/>
              <a:t>or Trigonometry teacher</a:t>
            </a:r>
          </a:p>
          <a:p>
            <a:pPr lvl="1">
              <a:lnSpc>
                <a:spcPct val="120000"/>
              </a:lnSpc>
              <a:spcBef>
                <a:spcPts val="200"/>
              </a:spcBef>
            </a:pPr>
            <a:r>
              <a:rPr lang="en-US" sz="2900" dirty="0"/>
              <a:t>1 Engineer </a:t>
            </a:r>
            <a:r>
              <a:rPr lang="en-US" sz="2400" dirty="0"/>
              <a:t>(nominated by a state engineering professional organization or university faculty)</a:t>
            </a:r>
          </a:p>
          <a:p>
            <a:endParaRPr lang="en-US" sz="2200" b="1" dirty="0" smtClean="0">
              <a:latin typeface="+mj-lt"/>
            </a:endParaRPr>
          </a:p>
          <a:p>
            <a:endParaRPr lang="en-US" sz="2200" dirty="0">
              <a:latin typeface="+mj-lt"/>
            </a:endParaRPr>
          </a:p>
        </p:txBody>
      </p:sp>
      <p:sp>
        <p:nvSpPr>
          <p:cNvPr id="4" name="Slide Number Placeholder 3"/>
          <p:cNvSpPr>
            <a:spLocks noGrp="1"/>
          </p:cNvSpPr>
          <p:nvPr>
            <p:ph type="sldNum" sz="quarter" idx="12"/>
          </p:nvPr>
        </p:nvSpPr>
        <p:spPr/>
        <p:txBody>
          <a:bodyPr/>
          <a:lstStyle/>
          <a:p>
            <a:fld id="{5969FA93-5225-9C47-8C22-EC67CD447EE4}" type="slidenum">
              <a:rPr lang="en-US" smtClean="0"/>
              <a:t>13</a:t>
            </a:fld>
            <a:endParaRPr lang="en-US"/>
          </a:p>
        </p:txBody>
      </p:sp>
      <p:sp>
        <p:nvSpPr>
          <p:cNvPr id="5" name="TextBox 4"/>
          <p:cNvSpPr txBox="1"/>
          <p:nvPr/>
        </p:nvSpPr>
        <p:spPr>
          <a:xfrm>
            <a:off x="3353006" y="780837"/>
            <a:ext cx="2437987" cy="369332"/>
          </a:xfrm>
          <a:prstGeom prst="rect">
            <a:avLst/>
          </a:prstGeom>
          <a:noFill/>
        </p:spPr>
        <p:txBody>
          <a:bodyPr wrap="none" rtlCol="0">
            <a:spAutoFit/>
          </a:bodyPr>
          <a:lstStyle/>
          <a:p>
            <a:pPr algn="ctr"/>
            <a:r>
              <a:rPr lang="en-US" cap="all" dirty="0"/>
              <a:t>(15 members each</a:t>
            </a:r>
            <a:r>
              <a:rPr lang="en-US" cap="all" dirty="0" smtClean="0"/>
              <a:t>)</a:t>
            </a:r>
            <a:endParaRPr lang="en-US" dirty="0"/>
          </a:p>
        </p:txBody>
      </p:sp>
    </p:spTree>
    <p:extLst>
      <p:ext uri="{BB962C8B-B14F-4D97-AF65-F5344CB8AC3E}">
        <p14:creationId xmlns:p14="http://schemas.microsoft.com/office/powerpoint/2010/main" val="337737833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cap="all" dirty="0"/>
              <a:t>STANDARDS DEVELOPMENT COMMITTEEs </a:t>
            </a:r>
            <a:endParaRPr lang="en-US" sz="3200" b="1" dirty="0"/>
          </a:p>
        </p:txBody>
      </p:sp>
      <p:sp>
        <p:nvSpPr>
          <p:cNvPr id="3" name="Content Placeholder 2"/>
          <p:cNvSpPr>
            <a:spLocks noGrp="1"/>
          </p:cNvSpPr>
          <p:nvPr>
            <p:ph idx="1"/>
          </p:nvPr>
        </p:nvSpPr>
        <p:spPr/>
        <p:txBody>
          <a:bodyPr>
            <a:normAutofit fontScale="70000" lnSpcReduction="20000"/>
          </a:bodyPr>
          <a:lstStyle/>
          <a:p>
            <a:r>
              <a:rPr lang="en-US" sz="2900" b="1" dirty="0">
                <a:latin typeface="+mn-lt"/>
              </a:rPr>
              <a:t>Qualifications for teachers </a:t>
            </a:r>
            <a:r>
              <a:rPr lang="en-US" sz="1600" b="1" dirty="0">
                <a:latin typeface="+mn-lt"/>
              </a:rPr>
              <a:t>(district superintendents are to use one-page nomination forms):</a:t>
            </a:r>
            <a:endParaRPr lang="en-US" sz="1600" dirty="0">
              <a:latin typeface="+mn-lt"/>
            </a:endParaRPr>
          </a:p>
          <a:p>
            <a:pPr lvl="1">
              <a:lnSpc>
                <a:spcPct val="120000"/>
              </a:lnSpc>
            </a:pPr>
            <a:r>
              <a:rPr lang="en-US" sz="2600" dirty="0"/>
              <a:t>Minimum 7 years experience at the educational level of the subgroup for which they are applying: Current teaching assignment at one of the grade levels in the subgroup</a:t>
            </a:r>
          </a:p>
          <a:p>
            <a:pPr lvl="1">
              <a:lnSpc>
                <a:spcPct val="120000"/>
              </a:lnSpc>
            </a:pPr>
            <a:r>
              <a:rPr lang="en-US" sz="2600" dirty="0"/>
              <a:t>At least a minor in mathematics, science, or engineering for those in middle or high school subgroup</a:t>
            </a:r>
          </a:p>
          <a:p>
            <a:pPr lvl="1">
              <a:lnSpc>
                <a:spcPct val="120000"/>
              </a:lnSpc>
            </a:pPr>
            <a:r>
              <a:rPr lang="en-US" sz="2600" dirty="0"/>
              <a:t>Considered effective math teacher in </a:t>
            </a:r>
            <a:r>
              <a:rPr lang="en-US" sz="2600" dirty="0" smtClean="0"/>
              <a:t>PreK</a:t>
            </a:r>
            <a:r>
              <a:rPr lang="en-US" sz="2600" dirty="0"/>
              <a:t>-5</a:t>
            </a:r>
          </a:p>
          <a:p>
            <a:pPr lvl="1">
              <a:lnSpc>
                <a:spcPct val="120000"/>
              </a:lnSpc>
            </a:pPr>
            <a:r>
              <a:rPr lang="en-US" sz="2600" dirty="0"/>
              <a:t>Steering Committee in conjunction with Math Chair and Vice Chair make the final selection of those to serve on the subgroups </a:t>
            </a:r>
          </a:p>
        </p:txBody>
      </p:sp>
      <p:sp>
        <p:nvSpPr>
          <p:cNvPr id="4" name="Slide Number Placeholder 3"/>
          <p:cNvSpPr>
            <a:spLocks noGrp="1"/>
          </p:cNvSpPr>
          <p:nvPr>
            <p:ph type="sldNum" sz="quarter" idx="12"/>
          </p:nvPr>
        </p:nvSpPr>
        <p:spPr/>
        <p:txBody>
          <a:bodyPr/>
          <a:lstStyle/>
          <a:p>
            <a:fld id="{5969FA93-5225-9C47-8C22-EC67CD447EE4}" type="slidenum">
              <a:rPr lang="en-US" smtClean="0"/>
              <a:t>14</a:t>
            </a:fld>
            <a:endParaRPr lang="en-US"/>
          </a:p>
        </p:txBody>
      </p:sp>
      <p:sp>
        <p:nvSpPr>
          <p:cNvPr id="6" name="TextBox 5"/>
          <p:cNvSpPr txBox="1"/>
          <p:nvPr/>
        </p:nvSpPr>
        <p:spPr>
          <a:xfrm>
            <a:off x="3353006" y="780837"/>
            <a:ext cx="2437987" cy="369332"/>
          </a:xfrm>
          <a:prstGeom prst="rect">
            <a:avLst/>
          </a:prstGeom>
          <a:noFill/>
        </p:spPr>
        <p:txBody>
          <a:bodyPr wrap="none" rtlCol="0">
            <a:spAutoFit/>
          </a:bodyPr>
          <a:lstStyle/>
          <a:p>
            <a:pPr algn="ctr"/>
            <a:r>
              <a:rPr lang="en-US" cap="all" dirty="0"/>
              <a:t>(15 members each</a:t>
            </a:r>
            <a:r>
              <a:rPr lang="en-US" cap="all" dirty="0" smtClean="0"/>
              <a:t>)</a:t>
            </a:r>
            <a:endParaRPr lang="en-US" dirty="0"/>
          </a:p>
        </p:txBody>
      </p:sp>
    </p:spTree>
    <p:extLst>
      <p:ext uri="{BB962C8B-B14F-4D97-AF65-F5344CB8AC3E}">
        <p14:creationId xmlns:p14="http://schemas.microsoft.com/office/powerpoint/2010/main" val="355663061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cap="all" dirty="0"/>
              <a:t>STANDARDS DEVELOPMENT COMMITTEEs </a:t>
            </a:r>
            <a:endParaRPr lang="en-US" sz="3200" b="1" dirty="0"/>
          </a:p>
        </p:txBody>
      </p:sp>
      <p:sp>
        <p:nvSpPr>
          <p:cNvPr id="3" name="Content Placeholder 2"/>
          <p:cNvSpPr>
            <a:spLocks noGrp="1"/>
          </p:cNvSpPr>
          <p:nvPr>
            <p:ph idx="1"/>
          </p:nvPr>
        </p:nvSpPr>
        <p:spPr/>
        <p:txBody>
          <a:bodyPr>
            <a:normAutofit fontScale="62500" lnSpcReduction="20000"/>
          </a:bodyPr>
          <a:lstStyle/>
          <a:p>
            <a:r>
              <a:rPr lang="en-US" b="1" dirty="0" smtClean="0">
                <a:latin typeface="+mn-lt"/>
              </a:rPr>
              <a:t>Responsibilities</a:t>
            </a:r>
            <a:endParaRPr lang="en-US" dirty="0">
              <a:latin typeface="+mn-lt"/>
            </a:endParaRPr>
          </a:p>
          <a:p>
            <a:pPr lvl="1">
              <a:lnSpc>
                <a:spcPct val="120000"/>
              </a:lnSpc>
            </a:pPr>
            <a:r>
              <a:rPr lang="en-US" dirty="0"/>
              <a:t>Each Standards Development Committee as a whole uses a highly-rated pre-2009 set of state standards as the foundational blueprint </a:t>
            </a:r>
            <a:endParaRPr lang="en-US" dirty="0" smtClean="0"/>
          </a:p>
          <a:p>
            <a:pPr lvl="2">
              <a:lnSpc>
                <a:spcPct val="120000"/>
              </a:lnSpc>
            </a:pPr>
            <a:r>
              <a:rPr lang="en-US" dirty="0" smtClean="0"/>
              <a:t>ELA</a:t>
            </a:r>
            <a:r>
              <a:rPr lang="en-US" dirty="0"/>
              <a:t>: </a:t>
            </a:r>
            <a:r>
              <a:rPr lang="en-US" dirty="0" smtClean="0"/>
              <a:t>California</a:t>
            </a:r>
            <a:r>
              <a:rPr lang="en-US" dirty="0"/>
              <a:t>, Indiana 2006, Massachusetts 2001 or </a:t>
            </a:r>
            <a:r>
              <a:rPr lang="en-US" dirty="0" err="1"/>
              <a:t>Stotsky</a:t>
            </a:r>
            <a:r>
              <a:rPr lang="en-US" dirty="0"/>
              <a:t> </a:t>
            </a:r>
            <a:r>
              <a:rPr lang="en-US" dirty="0" smtClean="0"/>
              <a:t>2013</a:t>
            </a:r>
          </a:p>
          <a:p>
            <a:pPr lvl="2">
              <a:lnSpc>
                <a:spcPct val="120000"/>
              </a:lnSpc>
            </a:pPr>
            <a:r>
              <a:rPr lang="en-US" dirty="0" smtClean="0"/>
              <a:t>Math: </a:t>
            </a:r>
            <a:r>
              <a:rPr lang="en-US" dirty="0"/>
              <a:t>California, Indiana 2006, Massachusetts 2000, or </a:t>
            </a:r>
            <a:r>
              <a:rPr lang="en-US" dirty="0" smtClean="0"/>
              <a:t>Minnesota</a:t>
            </a:r>
          </a:p>
          <a:p>
            <a:pPr lvl="1">
              <a:lnSpc>
                <a:spcPct val="120000"/>
              </a:lnSpc>
            </a:pPr>
            <a:r>
              <a:rPr lang="en-US" dirty="0" smtClean="0"/>
              <a:t>Each </a:t>
            </a:r>
            <a:r>
              <a:rPr lang="en-US" dirty="0"/>
              <a:t>subgroup addresses each relevant grade-level set of standards by adoption, modification, or rewrite.</a:t>
            </a:r>
          </a:p>
          <a:p>
            <a:pPr lvl="1">
              <a:lnSpc>
                <a:spcPct val="120000"/>
              </a:lnSpc>
            </a:pPr>
            <a:r>
              <a:rPr lang="en-US" dirty="0"/>
              <a:t>Standards Development Committee as a whole examines entire set of standards and revises when necessary</a:t>
            </a:r>
          </a:p>
          <a:p>
            <a:pPr lvl="1">
              <a:lnSpc>
                <a:spcPct val="120000"/>
              </a:lnSpc>
            </a:pPr>
            <a:r>
              <a:rPr lang="en-US" dirty="0"/>
              <a:t>Submits the documents to the Steering Committee for approval for further review </a:t>
            </a:r>
          </a:p>
        </p:txBody>
      </p:sp>
      <p:sp>
        <p:nvSpPr>
          <p:cNvPr id="4" name="Slide Number Placeholder 3"/>
          <p:cNvSpPr>
            <a:spLocks noGrp="1"/>
          </p:cNvSpPr>
          <p:nvPr>
            <p:ph type="sldNum" sz="quarter" idx="12"/>
          </p:nvPr>
        </p:nvSpPr>
        <p:spPr/>
        <p:txBody>
          <a:bodyPr/>
          <a:lstStyle/>
          <a:p>
            <a:fld id="{5969FA93-5225-9C47-8C22-EC67CD447EE4}" type="slidenum">
              <a:rPr lang="en-US" smtClean="0"/>
              <a:t>15</a:t>
            </a:fld>
            <a:endParaRPr lang="en-US"/>
          </a:p>
        </p:txBody>
      </p:sp>
      <p:sp>
        <p:nvSpPr>
          <p:cNvPr id="6" name="TextBox 5"/>
          <p:cNvSpPr txBox="1"/>
          <p:nvPr/>
        </p:nvSpPr>
        <p:spPr>
          <a:xfrm>
            <a:off x="3353006" y="780837"/>
            <a:ext cx="2437987" cy="369332"/>
          </a:xfrm>
          <a:prstGeom prst="rect">
            <a:avLst/>
          </a:prstGeom>
          <a:noFill/>
        </p:spPr>
        <p:txBody>
          <a:bodyPr wrap="none" rtlCol="0">
            <a:spAutoFit/>
          </a:bodyPr>
          <a:lstStyle/>
          <a:p>
            <a:pPr algn="ctr"/>
            <a:r>
              <a:rPr lang="en-US" cap="all" dirty="0"/>
              <a:t>(15 members each</a:t>
            </a:r>
            <a:r>
              <a:rPr lang="en-US" cap="all" dirty="0" smtClean="0"/>
              <a:t>)</a:t>
            </a:r>
            <a:endParaRPr lang="en-US" dirty="0"/>
          </a:p>
        </p:txBody>
      </p:sp>
    </p:spTree>
    <p:extLst>
      <p:ext uri="{BB962C8B-B14F-4D97-AF65-F5344CB8AC3E}">
        <p14:creationId xmlns:p14="http://schemas.microsoft.com/office/powerpoint/2010/main" val="340643241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cap="all" dirty="0" smtClean="0"/>
              <a:t>FIRST-DRAFT REVIEW COMMITTEE</a:t>
            </a:r>
            <a:endParaRPr lang="en-US" sz="4000" b="1" dirty="0"/>
          </a:p>
        </p:txBody>
      </p:sp>
      <p:sp>
        <p:nvSpPr>
          <p:cNvPr id="3" name="Content Placeholder 2"/>
          <p:cNvSpPr>
            <a:spLocks noGrp="1"/>
          </p:cNvSpPr>
          <p:nvPr>
            <p:ph idx="1"/>
          </p:nvPr>
        </p:nvSpPr>
        <p:spPr>
          <a:xfrm>
            <a:off x="457200" y="1184073"/>
            <a:ext cx="8229600" cy="3574973"/>
          </a:xfrm>
        </p:spPr>
        <p:txBody>
          <a:bodyPr>
            <a:normAutofit fontScale="47500" lnSpcReduction="20000"/>
          </a:bodyPr>
          <a:lstStyle/>
          <a:p>
            <a:pPr>
              <a:lnSpc>
                <a:spcPct val="120000"/>
              </a:lnSpc>
            </a:pPr>
            <a:r>
              <a:rPr lang="en-US" sz="4500" b="1" dirty="0" smtClean="0">
                <a:latin typeface="+mn-lt"/>
              </a:rPr>
              <a:t>Membership</a:t>
            </a:r>
            <a:endParaRPr lang="en-US" sz="4500" dirty="0">
              <a:latin typeface="+mn-lt"/>
            </a:endParaRPr>
          </a:p>
          <a:p>
            <a:pPr lvl="1">
              <a:lnSpc>
                <a:spcPct val="120000"/>
              </a:lnSpc>
            </a:pPr>
            <a:r>
              <a:rPr lang="en-US" sz="3600" dirty="0"/>
              <a:t>Remaining nominees not selected to be on Standards Development Committee</a:t>
            </a:r>
            <a:r>
              <a:rPr lang="en-US" sz="3600" dirty="0"/>
              <a:t> </a:t>
            </a:r>
            <a:endParaRPr lang="en-US" sz="3600" dirty="0" smtClean="0"/>
          </a:p>
          <a:p>
            <a:pPr>
              <a:lnSpc>
                <a:spcPct val="120000"/>
              </a:lnSpc>
            </a:pPr>
            <a:r>
              <a:rPr lang="en-US" sz="4400" b="1" dirty="0" smtClean="0">
                <a:latin typeface="+mj-lt"/>
              </a:rPr>
              <a:t>Responsibilities</a:t>
            </a:r>
          </a:p>
          <a:p>
            <a:pPr lvl="1">
              <a:lnSpc>
                <a:spcPct val="120000"/>
              </a:lnSpc>
            </a:pPr>
            <a:r>
              <a:rPr lang="en-US" sz="3600" dirty="0"/>
              <a:t>Teachers review all standards at their own educational level for appropriateness and wording  </a:t>
            </a:r>
          </a:p>
          <a:p>
            <a:pPr lvl="1">
              <a:lnSpc>
                <a:spcPct val="120000"/>
              </a:lnSpc>
            </a:pPr>
            <a:r>
              <a:rPr lang="en-US" sz="3600" dirty="0"/>
              <a:t>High school teachers review all documents</a:t>
            </a:r>
          </a:p>
          <a:p>
            <a:pPr lvl="1">
              <a:lnSpc>
                <a:spcPct val="120000"/>
              </a:lnSpc>
            </a:pPr>
            <a:r>
              <a:rPr lang="en-US" sz="3600" dirty="0"/>
              <a:t>Comments are recorded by the Scribes and sent to the Standards Development Committee for review and possible action</a:t>
            </a:r>
          </a:p>
          <a:p>
            <a:pPr lvl="1">
              <a:lnSpc>
                <a:spcPct val="120000"/>
              </a:lnSpc>
            </a:pPr>
            <a:r>
              <a:rPr lang="en-US" sz="3600" dirty="0"/>
              <a:t>First draft presented to the Steering Committee for approval and public </a:t>
            </a:r>
            <a:r>
              <a:rPr lang="en-US" sz="3600" dirty="0" smtClean="0"/>
              <a:t>comment</a:t>
            </a:r>
            <a:endParaRPr lang="en-US" sz="3600" dirty="0"/>
          </a:p>
        </p:txBody>
      </p:sp>
      <p:sp>
        <p:nvSpPr>
          <p:cNvPr id="4" name="Slide Number Placeholder 3"/>
          <p:cNvSpPr>
            <a:spLocks noGrp="1"/>
          </p:cNvSpPr>
          <p:nvPr>
            <p:ph type="sldNum" sz="quarter" idx="12"/>
          </p:nvPr>
        </p:nvSpPr>
        <p:spPr/>
        <p:txBody>
          <a:bodyPr/>
          <a:lstStyle/>
          <a:p>
            <a:fld id="{5969FA93-5225-9C47-8C22-EC67CD447EE4}" type="slidenum">
              <a:rPr lang="en-US" smtClean="0"/>
              <a:t>16</a:t>
            </a:fld>
            <a:endParaRPr lang="en-US"/>
          </a:p>
        </p:txBody>
      </p:sp>
    </p:spTree>
    <p:extLst>
      <p:ext uri="{BB962C8B-B14F-4D97-AF65-F5344CB8AC3E}">
        <p14:creationId xmlns:p14="http://schemas.microsoft.com/office/powerpoint/2010/main" val="360413246"/>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cap="all" dirty="0" smtClean="0"/>
              <a:t>SECOND DRAFT REVIEW</a:t>
            </a:r>
            <a:endParaRPr lang="en-US" b="1" dirty="0"/>
          </a:p>
        </p:txBody>
      </p:sp>
      <p:sp>
        <p:nvSpPr>
          <p:cNvPr id="3" name="Content Placeholder 2"/>
          <p:cNvSpPr>
            <a:spLocks noGrp="1"/>
          </p:cNvSpPr>
          <p:nvPr>
            <p:ph idx="1"/>
          </p:nvPr>
        </p:nvSpPr>
        <p:spPr>
          <a:xfrm>
            <a:off x="457200" y="1253741"/>
            <a:ext cx="8229600" cy="3394472"/>
          </a:xfrm>
        </p:spPr>
        <p:txBody>
          <a:bodyPr>
            <a:noAutofit/>
          </a:bodyPr>
          <a:lstStyle/>
          <a:p>
            <a:pPr>
              <a:spcBef>
                <a:spcPts val="250"/>
              </a:spcBef>
            </a:pPr>
            <a:r>
              <a:rPr lang="en-US" sz="2000" dirty="0"/>
              <a:t>State Chamber of Commerce</a:t>
            </a:r>
          </a:p>
          <a:p>
            <a:pPr>
              <a:spcBef>
                <a:spcPts val="250"/>
              </a:spcBef>
            </a:pPr>
            <a:r>
              <a:rPr lang="en-US" sz="2000" dirty="0"/>
              <a:t>State business and industry professional organizations</a:t>
            </a:r>
          </a:p>
          <a:p>
            <a:pPr>
              <a:spcBef>
                <a:spcPts val="250"/>
              </a:spcBef>
            </a:pPr>
            <a:r>
              <a:rPr lang="en-US" sz="2000" dirty="0"/>
              <a:t>State engineering organizations</a:t>
            </a:r>
          </a:p>
          <a:p>
            <a:pPr>
              <a:spcBef>
                <a:spcPts val="250"/>
              </a:spcBef>
            </a:pPr>
            <a:r>
              <a:rPr lang="en-US" sz="2000" dirty="0"/>
              <a:t>Early childhood advocacy organizations</a:t>
            </a:r>
          </a:p>
          <a:p>
            <a:pPr>
              <a:spcBef>
                <a:spcPts val="250"/>
              </a:spcBef>
            </a:pPr>
            <a:r>
              <a:rPr lang="en-US" sz="2000" dirty="0"/>
              <a:t>Special education advocacy organizations</a:t>
            </a:r>
          </a:p>
          <a:p>
            <a:pPr>
              <a:spcBef>
                <a:spcPts val="250"/>
              </a:spcBef>
            </a:pPr>
            <a:r>
              <a:rPr lang="en-US" sz="2000" dirty="0"/>
              <a:t>English Language Learners advocacy organizations</a:t>
            </a:r>
          </a:p>
          <a:p>
            <a:pPr>
              <a:spcBef>
                <a:spcPts val="250"/>
              </a:spcBef>
            </a:pPr>
            <a:r>
              <a:rPr lang="en-US" sz="2000" dirty="0"/>
              <a:t>School counselor professional organizations</a:t>
            </a:r>
          </a:p>
          <a:p>
            <a:pPr>
              <a:spcBef>
                <a:spcPts val="250"/>
              </a:spcBef>
            </a:pPr>
            <a:r>
              <a:rPr lang="en-US" sz="2000" dirty="0"/>
              <a:t>Speech pathology professional organizations</a:t>
            </a:r>
          </a:p>
          <a:p>
            <a:pPr>
              <a:spcBef>
                <a:spcPts val="250"/>
              </a:spcBef>
            </a:pPr>
            <a:r>
              <a:rPr lang="en-US" sz="2000" dirty="0"/>
              <a:t>Undergraduate teaching faculty in science, engineering, mathematics and English literature/language</a:t>
            </a:r>
          </a:p>
        </p:txBody>
      </p:sp>
      <p:sp>
        <p:nvSpPr>
          <p:cNvPr id="4" name="Slide Number Placeholder 3"/>
          <p:cNvSpPr>
            <a:spLocks noGrp="1"/>
          </p:cNvSpPr>
          <p:nvPr>
            <p:ph type="sldNum" sz="quarter" idx="12"/>
          </p:nvPr>
        </p:nvSpPr>
        <p:spPr/>
        <p:txBody>
          <a:bodyPr/>
          <a:lstStyle/>
          <a:p>
            <a:fld id="{5969FA93-5225-9C47-8C22-EC67CD447EE4}" type="slidenum">
              <a:rPr lang="en-US" smtClean="0"/>
              <a:t>17</a:t>
            </a:fld>
            <a:endParaRPr lang="en-US"/>
          </a:p>
        </p:txBody>
      </p:sp>
      <p:sp>
        <p:nvSpPr>
          <p:cNvPr id="5" name="TextBox 4"/>
          <p:cNvSpPr txBox="1"/>
          <p:nvPr/>
        </p:nvSpPr>
        <p:spPr>
          <a:xfrm>
            <a:off x="1329402" y="884505"/>
            <a:ext cx="6485219" cy="369332"/>
          </a:xfrm>
          <a:prstGeom prst="rect">
            <a:avLst/>
          </a:prstGeom>
          <a:noFill/>
        </p:spPr>
        <p:txBody>
          <a:bodyPr wrap="none" rtlCol="0">
            <a:spAutoFit/>
          </a:bodyPr>
          <a:lstStyle/>
          <a:p>
            <a:pPr algn="ctr"/>
            <a:r>
              <a:rPr lang="en-US" cap="all" dirty="0" smtClean="0"/>
              <a:t>(by higher education and special interest groups)</a:t>
            </a:r>
            <a:endParaRPr lang="en-US" dirty="0"/>
          </a:p>
        </p:txBody>
      </p:sp>
    </p:spTree>
    <p:extLst>
      <p:ext uri="{BB962C8B-B14F-4D97-AF65-F5344CB8AC3E}">
        <p14:creationId xmlns:p14="http://schemas.microsoft.com/office/powerpoint/2010/main" val="891848956"/>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cap="all" dirty="0" smtClean="0"/>
              <a:t>SECOND DRAFT REVIEW</a:t>
            </a:r>
            <a:endParaRPr lang="en-US" b="1" dirty="0"/>
          </a:p>
        </p:txBody>
      </p:sp>
      <p:sp>
        <p:nvSpPr>
          <p:cNvPr id="3" name="Content Placeholder 2"/>
          <p:cNvSpPr>
            <a:spLocks noGrp="1"/>
          </p:cNvSpPr>
          <p:nvPr>
            <p:ph idx="1"/>
          </p:nvPr>
        </p:nvSpPr>
        <p:spPr>
          <a:xfrm>
            <a:off x="457200" y="1253741"/>
            <a:ext cx="8229600" cy="3394472"/>
          </a:xfrm>
        </p:spPr>
        <p:txBody>
          <a:bodyPr>
            <a:noAutofit/>
          </a:bodyPr>
          <a:lstStyle/>
          <a:p>
            <a:pPr>
              <a:spcBef>
                <a:spcPts val="250"/>
              </a:spcBef>
            </a:pPr>
            <a:r>
              <a:rPr lang="en-US" sz="2000" b="1" dirty="0" smtClean="0">
                <a:latin typeface="+mj-lt"/>
              </a:rPr>
              <a:t>Responsibilities</a:t>
            </a:r>
          </a:p>
          <a:p>
            <a:pPr lvl="1"/>
            <a:r>
              <a:rPr lang="en-US" sz="1700" dirty="0" smtClean="0"/>
              <a:t>Review standards and advise on:</a:t>
            </a:r>
          </a:p>
          <a:p>
            <a:pPr lvl="2">
              <a:buFont typeface="+mj-lt"/>
              <a:buAutoNum type="alphaLcParenR"/>
            </a:pPr>
            <a:r>
              <a:rPr lang="en-US" sz="1400" dirty="0" smtClean="0"/>
              <a:t>Classroom application</a:t>
            </a:r>
          </a:p>
          <a:p>
            <a:pPr lvl="2">
              <a:buFont typeface="+mj-lt"/>
              <a:buAutoNum type="alphaLcParenR"/>
            </a:pPr>
            <a:r>
              <a:rPr lang="en-US" sz="1400" dirty="0" smtClean="0"/>
              <a:t>Vertical alignment</a:t>
            </a:r>
          </a:p>
          <a:p>
            <a:pPr lvl="1"/>
            <a:r>
              <a:rPr lang="en-US" sz="1700" dirty="0" smtClean="0"/>
              <a:t>All </a:t>
            </a:r>
            <a:r>
              <a:rPr lang="en-US" sz="1700" dirty="0"/>
              <a:t>responses must be signed and submitted electronically</a:t>
            </a:r>
          </a:p>
          <a:p>
            <a:pPr lvl="1"/>
            <a:r>
              <a:rPr lang="en-US" sz="1700" dirty="0"/>
              <a:t>Recommended changes to the Second Draft are recorded by the Scribes and sent to the Standards Development Committee for review and possible action</a:t>
            </a:r>
          </a:p>
          <a:p>
            <a:pPr lvl="1"/>
            <a:r>
              <a:rPr lang="en-US" sz="1700" dirty="0"/>
              <a:t>Second draft presented to the Steering Committee for review. Steering Committee reviews recommendations and provides direction to the ELA and Math Chairs and the Standards Writing Teams on edits for the second draft.</a:t>
            </a:r>
          </a:p>
          <a:p>
            <a:pPr lvl="1">
              <a:spcBef>
                <a:spcPts val="250"/>
              </a:spcBef>
            </a:pPr>
            <a:endParaRPr lang="en-US" sz="1600" b="1" dirty="0">
              <a:latin typeface="+mj-lt"/>
            </a:endParaRPr>
          </a:p>
        </p:txBody>
      </p:sp>
      <p:sp>
        <p:nvSpPr>
          <p:cNvPr id="4" name="Slide Number Placeholder 3"/>
          <p:cNvSpPr>
            <a:spLocks noGrp="1"/>
          </p:cNvSpPr>
          <p:nvPr>
            <p:ph type="sldNum" sz="quarter" idx="12"/>
          </p:nvPr>
        </p:nvSpPr>
        <p:spPr/>
        <p:txBody>
          <a:bodyPr/>
          <a:lstStyle/>
          <a:p>
            <a:fld id="{5969FA93-5225-9C47-8C22-EC67CD447EE4}" type="slidenum">
              <a:rPr lang="en-US" smtClean="0"/>
              <a:t>18</a:t>
            </a:fld>
            <a:endParaRPr lang="en-US"/>
          </a:p>
        </p:txBody>
      </p:sp>
      <p:sp>
        <p:nvSpPr>
          <p:cNvPr id="5" name="TextBox 4"/>
          <p:cNvSpPr txBox="1"/>
          <p:nvPr/>
        </p:nvSpPr>
        <p:spPr>
          <a:xfrm>
            <a:off x="1329402" y="884505"/>
            <a:ext cx="6485219" cy="369332"/>
          </a:xfrm>
          <a:prstGeom prst="rect">
            <a:avLst/>
          </a:prstGeom>
          <a:noFill/>
        </p:spPr>
        <p:txBody>
          <a:bodyPr wrap="none" rtlCol="0">
            <a:spAutoFit/>
          </a:bodyPr>
          <a:lstStyle/>
          <a:p>
            <a:pPr algn="ctr"/>
            <a:r>
              <a:rPr lang="en-US" cap="all" dirty="0" smtClean="0"/>
              <a:t>(by higher education and special interest groups)</a:t>
            </a:r>
            <a:endParaRPr lang="en-US" dirty="0"/>
          </a:p>
        </p:txBody>
      </p:sp>
    </p:spTree>
    <p:extLst>
      <p:ext uri="{BB962C8B-B14F-4D97-AF65-F5344CB8AC3E}">
        <p14:creationId xmlns:p14="http://schemas.microsoft.com/office/powerpoint/2010/main" val="343189482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cap="all" dirty="0" smtClean="0"/>
              <a:t>External evaluation</a:t>
            </a:r>
            <a:endParaRPr lang="en-US" b="1" dirty="0"/>
          </a:p>
        </p:txBody>
      </p:sp>
      <p:sp>
        <p:nvSpPr>
          <p:cNvPr id="3" name="Content Placeholder 2"/>
          <p:cNvSpPr>
            <a:spLocks noGrp="1"/>
          </p:cNvSpPr>
          <p:nvPr>
            <p:ph idx="1"/>
          </p:nvPr>
        </p:nvSpPr>
        <p:spPr>
          <a:xfrm>
            <a:off x="457200" y="1253741"/>
            <a:ext cx="8229600" cy="3394472"/>
          </a:xfrm>
        </p:spPr>
        <p:txBody>
          <a:bodyPr>
            <a:noAutofit/>
          </a:bodyPr>
          <a:lstStyle/>
          <a:p>
            <a:r>
              <a:rPr lang="en-US" sz="1900" dirty="0"/>
              <a:t>The presidents, provost, and faculty of the 4 year colleges nominate two well-known or well published experts in each subject area. </a:t>
            </a:r>
          </a:p>
          <a:p>
            <a:pPr lvl="1"/>
            <a:r>
              <a:rPr lang="en-US" sz="1700" dirty="0"/>
              <a:t>Selection is by the Steering Committee</a:t>
            </a:r>
          </a:p>
          <a:p>
            <a:pPr lvl="1"/>
            <a:r>
              <a:rPr lang="en-US" sz="1700" dirty="0"/>
              <a:t>Individuals do not teach at a state college or university </a:t>
            </a:r>
          </a:p>
          <a:p>
            <a:pPr lvl="1"/>
            <a:r>
              <a:rPr lang="en-US" sz="1700" dirty="0"/>
              <a:t>Qualifications determined by Steering </a:t>
            </a:r>
            <a:r>
              <a:rPr lang="en-US" sz="1700" dirty="0" smtClean="0"/>
              <a:t>Committee</a:t>
            </a:r>
          </a:p>
          <a:p>
            <a:r>
              <a:rPr lang="en-US" sz="2000" b="1" dirty="0" smtClean="0">
                <a:latin typeface="+mn-lt"/>
              </a:rPr>
              <a:t>Responsibilities</a:t>
            </a:r>
          </a:p>
          <a:p>
            <a:pPr lvl="1"/>
            <a:r>
              <a:rPr lang="en-US" sz="1700" dirty="0"/>
              <a:t>External Reviewer will report on the quality of the standards</a:t>
            </a:r>
          </a:p>
          <a:p>
            <a:pPr lvl="1"/>
            <a:r>
              <a:rPr lang="en-US" sz="1700" dirty="0"/>
              <a:t>External Reviewer will report to the Steering Committee and the State Legislature</a:t>
            </a:r>
          </a:p>
          <a:p>
            <a:pPr lvl="1"/>
            <a:endParaRPr lang="en-US" sz="1600" b="1" dirty="0">
              <a:latin typeface="+mn-lt"/>
            </a:endParaRPr>
          </a:p>
          <a:p>
            <a:pPr lvl="1">
              <a:spcBef>
                <a:spcPts val="250"/>
              </a:spcBef>
            </a:pPr>
            <a:endParaRPr lang="en-US" sz="1600" b="1" dirty="0">
              <a:latin typeface="+mj-lt"/>
            </a:endParaRPr>
          </a:p>
        </p:txBody>
      </p:sp>
      <p:sp>
        <p:nvSpPr>
          <p:cNvPr id="4" name="Slide Number Placeholder 3"/>
          <p:cNvSpPr>
            <a:spLocks noGrp="1"/>
          </p:cNvSpPr>
          <p:nvPr>
            <p:ph type="sldNum" sz="quarter" idx="12"/>
          </p:nvPr>
        </p:nvSpPr>
        <p:spPr/>
        <p:txBody>
          <a:bodyPr/>
          <a:lstStyle/>
          <a:p>
            <a:fld id="{5969FA93-5225-9C47-8C22-EC67CD447EE4}" type="slidenum">
              <a:rPr lang="en-US" smtClean="0"/>
              <a:t>19</a:t>
            </a:fld>
            <a:endParaRPr lang="en-US"/>
          </a:p>
        </p:txBody>
      </p:sp>
    </p:spTree>
    <p:extLst>
      <p:ext uri="{BB962C8B-B14F-4D97-AF65-F5344CB8AC3E}">
        <p14:creationId xmlns:p14="http://schemas.microsoft.com/office/powerpoint/2010/main" val="3680215357"/>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STEERING COMMITTEE</a:t>
            </a:r>
            <a:endParaRPr lang="en-US" b="1" dirty="0"/>
          </a:p>
        </p:txBody>
      </p:sp>
      <p:sp>
        <p:nvSpPr>
          <p:cNvPr id="3" name="Content Placeholder 2"/>
          <p:cNvSpPr>
            <a:spLocks noGrp="1"/>
          </p:cNvSpPr>
          <p:nvPr>
            <p:ph idx="1"/>
          </p:nvPr>
        </p:nvSpPr>
        <p:spPr/>
        <p:txBody>
          <a:bodyPr>
            <a:normAutofit fontScale="92500" lnSpcReduction="20000"/>
          </a:bodyPr>
          <a:lstStyle/>
          <a:p>
            <a:r>
              <a:rPr lang="en-US" b="1" dirty="0" smtClean="0">
                <a:latin typeface="+mj-lt"/>
              </a:rPr>
              <a:t>Possible Membership</a:t>
            </a:r>
          </a:p>
          <a:p>
            <a:pPr lvl="1"/>
            <a:r>
              <a:rPr lang="en-US" dirty="0"/>
              <a:t>Chancellor of State System of Higher Education</a:t>
            </a:r>
          </a:p>
          <a:p>
            <a:pPr lvl="1"/>
            <a:r>
              <a:rPr lang="en-US" dirty="0"/>
              <a:t>State Legislators (? </a:t>
            </a:r>
            <a:r>
              <a:rPr lang="en-US" dirty="0" smtClean="0"/>
              <a:t>Members</a:t>
            </a:r>
            <a:r>
              <a:rPr lang="en-US" dirty="0"/>
              <a:t>)</a:t>
            </a:r>
          </a:p>
          <a:p>
            <a:pPr lvl="1"/>
            <a:r>
              <a:rPr lang="en-US" dirty="0"/>
              <a:t>State Commissioner of Education</a:t>
            </a:r>
          </a:p>
          <a:p>
            <a:pPr lvl="1"/>
            <a:r>
              <a:rPr lang="en-US" dirty="0"/>
              <a:t>State Board of Education (? </a:t>
            </a:r>
            <a:r>
              <a:rPr lang="en-US" dirty="0" smtClean="0"/>
              <a:t>Members</a:t>
            </a:r>
            <a:r>
              <a:rPr lang="en-US" dirty="0"/>
              <a:t>)</a:t>
            </a:r>
          </a:p>
          <a:p>
            <a:pPr marL="457200" lvl="1" indent="0">
              <a:buNone/>
            </a:pPr>
            <a:r>
              <a:rPr lang="en-US" b="1" dirty="0" smtClean="0">
                <a:latin typeface="+mn-lt"/>
              </a:rPr>
              <a:t>PLUS (When Chosen</a:t>
            </a:r>
            <a:r>
              <a:rPr lang="en-US" b="1" dirty="0">
                <a:latin typeface="+mn-lt"/>
              </a:rPr>
              <a:t>)</a:t>
            </a:r>
          </a:p>
          <a:p>
            <a:pPr lvl="1"/>
            <a:r>
              <a:rPr lang="en-US" dirty="0"/>
              <a:t>ELA Standards Development Chair </a:t>
            </a:r>
          </a:p>
          <a:p>
            <a:pPr lvl="1"/>
            <a:r>
              <a:rPr lang="en-US" dirty="0"/>
              <a:t>Mathematics Standards Development Chair </a:t>
            </a:r>
          </a:p>
          <a:p>
            <a:pPr lvl="1"/>
            <a:endParaRPr lang="en-US" dirty="0"/>
          </a:p>
        </p:txBody>
      </p:sp>
      <p:sp>
        <p:nvSpPr>
          <p:cNvPr id="4" name="Slide Number Placeholder 3"/>
          <p:cNvSpPr>
            <a:spLocks noGrp="1"/>
          </p:cNvSpPr>
          <p:nvPr>
            <p:ph type="sldNum" sz="quarter" idx="12"/>
          </p:nvPr>
        </p:nvSpPr>
        <p:spPr/>
        <p:txBody>
          <a:bodyPr/>
          <a:lstStyle/>
          <a:p>
            <a:fld id="{5969FA93-5225-9C47-8C22-EC67CD447EE4}" type="slidenum">
              <a:rPr lang="en-US" smtClean="0"/>
              <a:t>2</a:t>
            </a:fld>
            <a:endParaRPr lang="en-US"/>
          </a:p>
        </p:txBody>
      </p:sp>
    </p:spTree>
    <p:extLst>
      <p:ext uri="{BB962C8B-B14F-4D97-AF65-F5344CB8AC3E}">
        <p14:creationId xmlns:p14="http://schemas.microsoft.com/office/powerpoint/2010/main" val="1082235740"/>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cap="all" dirty="0" smtClean="0"/>
              <a:t>FINAL DRAFT</a:t>
            </a:r>
            <a:endParaRPr lang="en-US" b="1" dirty="0"/>
          </a:p>
        </p:txBody>
      </p:sp>
      <p:sp>
        <p:nvSpPr>
          <p:cNvPr id="3" name="Content Placeholder 2"/>
          <p:cNvSpPr>
            <a:spLocks noGrp="1"/>
          </p:cNvSpPr>
          <p:nvPr>
            <p:ph idx="1"/>
          </p:nvPr>
        </p:nvSpPr>
        <p:spPr>
          <a:xfrm>
            <a:off x="457200" y="1174917"/>
            <a:ext cx="8229600" cy="3473296"/>
          </a:xfrm>
        </p:spPr>
        <p:txBody>
          <a:bodyPr>
            <a:noAutofit/>
          </a:bodyPr>
          <a:lstStyle/>
          <a:p>
            <a:r>
              <a:rPr lang="en-US" sz="2000" dirty="0"/>
              <a:t>After the second draft review, the Standards Development Committees will review, revise and submit a final draft to the Steering Committee. Final draft will be submitted for a 45-day public comment period and public hearing at the State Capitol. Public comment will be incorporated as deemed appropriate by the Standards Development </a:t>
            </a:r>
            <a:r>
              <a:rPr lang="en-US" sz="2000" dirty="0" smtClean="0"/>
              <a:t>Committee.</a:t>
            </a:r>
          </a:p>
          <a:p>
            <a:r>
              <a:rPr lang="en-US" sz="2000" dirty="0"/>
              <a:t>Final Draft submitted to the State Legislature for Legislative Hearings and final </a:t>
            </a:r>
            <a:r>
              <a:rPr lang="en-US" sz="2000" dirty="0" smtClean="0"/>
              <a:t>approval.</a:t>
            </a:r>
          </a:p>
          <a:p>
            <a:r>
              <a:rPr lang="en-US" sz="2000" dirty="0"/>
              <a:t>Assessment Committees formed to ensure that test items are based on approved standards and of high academic quality.</a:t>
            </a:r>
          </a:p>
          <a:p>
            <a:endParaRPr lang="en-US" sz="1600" b="1" dirty="0">
              <a:latin typeface="+mj-lt"/>
            </a:endParaRPr>
          </a:p>
        </p:txBody>
      </p:sp>
      <p:sp>
        <p:nvSpPr>
          <p:cNvPr id="4" name="Slide Number Placeholder 3"/>
          <p:cNvSpPr>
            <a:spLocks noGrp="1"/>
          </p:cNvSpPr>
          <p:nvPr>
            <p:ph type="sldNum" sz="quarter" idx="12"/>
          </p:nvPr>
        </p:nvSpPr>
        <p:spPr/>
        <p:txBody>
          <a:bodyPr/>
          <a:lstStyle/>
          <a:p>
            <a:fld id="{5969FA93-5225-9C47-8C22-EC67CD447EE4}" type="slidenum">
              <a:rPr lang="en-US" smtClean="0"/>
              <a:t>20</a:t>
            </a:fld>
            <a:endParaRPr lang="en-US"/>
          </a:p>
        </p:txBody>
      </p:sp>
    </p:spTree>
    <p:extLst>
      <p:ext uri="{BB962C8B-B14F-4D97-AF65-F5344CB8AC3E}">
        <p14:creationId xmlns:p14="http://schemas.microsoft.com/office/powerpoint/2010/main" val="447630099"/>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STEERING COMMITTEE</a:t>
            </a:r>
            <a:endParaRPr lang="en-US" b="1" dirty="0"/>
          </a:p>
        </p:txBody>
      </p:sp>
      <p:sp>
        <p:nvSpPr>
          <p:cNvPr id="3" name="Content Placeholder 2"/>
          <p:cNvSpPr>
            <a:spLocks noGrp="1"/>
          </p:cNvSpPr>
          <p:nvPr>
            <p:ph idx="1"/>
          </p:nvPr>
        </p:nvSpPr>
        <p:spPr/>
        <p:txBody>
          <a:bodyPr>
            <a:normAutofit/>
          </a:bodyPr>
          <a:lstStyle/>
          <a:p>
            <a:r>
              <a:rPr lang="en-US" b="1" dirty="0" smtClean="0">
                <a:latin typeface="+mj-lt"/>
              </a:rPr>
              <a:t>Responsibilities</a:t>
            </a:r>
            <a:r>
              <a:rPr lang="en-US" b="1" dirty="0" smtClean="0"/>
              <a:t> </a:t>
            </a:r>
          </a:p>
          <a:p>
            <a:pPr lvl="1"/>
            <a:r>
              <a:rPr lang="en-US" dirty="0"/>
              <a:t>Oversees the entire project</a:t>
            </a:r>
          </a:p>
          <a:p>
            <a:pPr lvl="1"/>
            <a:r>
              <a:rPr lang="en-US" dirty="0"/>
              <a:t>Final approval of all committee membership</a:t>
            </a:r>
          </a:p>
          <a:p>
            <a:pPr lvl="1"/>
            <a:r>
              <a:rPr lang="en-US" dirty="0"/>
              <a:t>Supported by Attorney General’s office</a:t>
            </a:r>
          </a:p>
          <a:p>
            <a:pPr lvl="1"/>
            <a:endParaRPr lang="en-US" dirty="0"/>
          </a:p>
        </p:txBody>
      </p:sp>
      <p:sp>
        <p:nvSpPr>
          <p:cNvPr id="4" name="Slide Number Placeholder 3"/>
          <p:cNvSpPr>
            <a:spLocks noGrp="1"/>
          </p:cNvSpPr>
          <p:nvPr>
            <p:ph type="sldNum" sz="quarter" idx="12"/>
          </p:nvPr>
        </p:nvSpPr>
        <p:spPr/>
        <p:txBody>
          <a:bodyPr/>
          <a:lstStyle/>
          <a:p>
            <a:fld id="{5969FA93-5225-9C47-8C22-EC67CD447EE4}" type="slidenum">
              <a:rPr lang="en-US" smtClean="0"/>
              <a:t>3</a:t>
            </a:fld>
            <a:endParaRPr lang="en-US"/>
          </a:p>
        </p:txBody>
      </p:sp>
    </p:spTree>
    <p:extLst>
      <p:ext uri="{BB962C8B-B14F-4D97-AF65-F5344CB8AC3E}">
        <p14:creationId xmlns:p14="http://schemas.microsoft.com/office/powerpoint/2010/main" val="330512170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EXECUTIVE DIRECTOR (PAID)</a:t>
            </a:r>
            <a:endParaRPr lang="en-US" b="1" dirty="0"/>
          </a:p>
        </p:txBody>
      </p:sp>
      <p:sp>
        <p:nvSpPr>
          <p:cNvPr id="3" name="Content Placeholder 2"/>
          <p:cNvSpPr>
            <a:spLocks noGrp="1"/>
          </p:cNvSpPr>
          <p:nvPr>
            <p:ph idx="1"/>
          </p:nvPr>
        </p:nvSpPr>
        <p:spPr/>
        <p:txBody>
          <a:bodyPr>
            <a:normAutofit fontScale="85000" lnSpcReduction="10000"/>
          </a:bodyPr>
          <a:lstStyle/>
          <a:p>
            <a:r>
              <a:rPr lang="en-US" b="0" dirty="0"/>
              <a:t>Selected by and reports to Steering Committee</a:t>
            </a:r>
          </a:p>
          <a:p>
            <a:r>
              <a:rPr lang="en-US" b="0" dirty="0"/>
              <a:t>Oversees entire standards process</a:t>
            </a:r>
          </a:p>
          <a:p>
            <a:r>
              <a:rPr lang="en-US" b="0" dirty="0"/>
              <a:t>Assures complete and accurate communications are provided to the Legislature, the Governor, and the public at large</a:t>
            </a:r>
          </a:p>
          <a:p>
            <a:r>
              <a:rPr lang="en-US" b="0" dirty="0"/>
              <a:t>Works directly with ELA and Math Chairs, and directs work of the ELA and Math Scribes</a:t>
            </a:r>
          </a:p>
        </p:txBody>
      </p:sp>
      <p:sp>
        <p:nvSpPr>
          <p:cNvPr id="4" name="Slide Number Placeholder 3"/>
          <p:cNvSpPr>
            <a:spLocks noGrp="1"/>
          </p:cNvSpPr>
          <p:nvPr>
            <p:ph type="sldNum" sz="quarter" idx="12"/>
          </p:nvPr>
        </p:nvSpPr>
        <p:spPr/>
        <p:txBody>
          <a:bodyPr/>
          <a:lstStyle/>
          <a:p>
            <a:fld id="{5969FA93-5225-9C47-8C22-EC67CD447EE4}" type="slidenum">
              <a:rPr lang="en-US" smtClean="0"/>
              <a:t>4</a:t>
            </a:fld>
            <a:endParaRPr lang="en-US"/>
          </a:p>
        </p:txBody>
      </p:sp>
    </p:spTree>
    <p:extLst>
      <p:ext uri="{BB962C8B-B14F-4D97-AF65-F5344CB8AC3E}">
        <p14:creationId xmlns:p14="http://schemas.microsoft.com/office/powerpoint/2010/main" val="1621185064"/>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DOCUMENT SCRIBES (</a:t>
            </a:r>
            <a:r>
              <a:rPr lang="en-US" b="1" dirty="0" smtClean="0"/>
              <a:t>PAID)</a:t>
            </a:r>
            <a:endParaRPr lang="en-US" b="1" dirty="0"/>
          </a:p>
        </p:txBody>
      </p:sp>
      <p:sp>
        <p:nvSpPr>
          <p:cNvPr id="3" name="Content Placeholder 2"/>
          <p:cNvSpPr>
            <a:spLocks noGrp="1"/>
          </p:cNvSpPr>
          <p:nvPr>
            <p:ph idx="1"/>
          </p:nvPr>
        </p:nvSpPr>
        <p:spPr/>
        <p:txBody>
          <a:bodyPr>
            <a:normAutofit fontScale="92500" lnSpcReduction="10000"/>
          </a:bodyPr>
          <a:lstStyle/>
          <a:p>
            <a:r>
              <a:rPr lang="en-US" dirty="0" smtClean="0"/>
              <a:t>ELA </a:t>
            </a:r>
            <a:r>
              <a:rPr lang="en-US" dirty="0"/>
              <a:t>Scribe</a:t>
            </a:r>
          </a:p>
          <a:p>
            <a:r>
              <a:rPr lang="en-US" dirty="0"/>
              <a:t>Math </a:t>
            </a:r>
            <a:r>
              <a:rPr lang="en-US" dirty="0" smtClean="0"/>
              <a:t>Scribe</a:t>
            </a:r>
          </a:p>
          <a:p>
            <a:r>
              <a:rPr lang="en-US" b="1" dirty="0" smtClean="0">
                <a:latin typeface="+mj-lt"/>
              </a:rPr>
              <a:t>Qualifications</a:t>
            </a:r>
          </a:p>
          <a:p>
            <a:pPr lvl="1"/>
            <a:r>
              <a:rPr lang="en-US" dirty="0"/>
              <a:t>Expertise in subject matter </a:t>
            </a:r>
          </a:p>
          <a:p>
            <a:pPr lvl="1"/>
            <a:r>
              <a:rPr lang="en-US" dirty="0"/>
              <a:t>Adept at digital technology</a:t>
            </a:r>
          </a:p>
          <a:p>
            <a:pPr lvl="1"/>
            <a:r>
              <a:rPr lang="en-US" dirty="0"/>
              <a:t>Report to ELA or Math Chair on Steering </a:t>
            </a:r>
            <a:r>
              <a:rPr lang="en-US" dirty="0" smtClean="0"/>
              <a:t>Committee</a:t>
            </a:r>
            <a:endParaRPr lang="en-US" b="1" dirty="0">
              <a:latin typeface="+mj-lt"/>
            </a:endParaRPr>
          </a:p>
          <a:p>
            <a:pPr lvl="1"/>
            <a:endParaRPr lang="en-US" b="0" dirty="0"/>
          </a:p>
        </p:txBody>
      </p:sp>
      <p:sp>
        <p:nvSpPr>
          <p:cNvPr id="4" name="Slide Number Placeholder 3"/>
          <p:cNvSpPr>
            <a:spLocks noGrp="1"/>
          </p:cNvSpPr>
          <p:nvPr>
            <p:ph type="sldNum" sz="quarter" idx="12"/>
          </p:nvPr>
        </p:nvSpPr>
        <p:spPr/>
        <p:txBody>
          <a:bodyPr/>
          <a:lstStyle/>
          <a:p>
            <a:fld id="{5969FA93-5225-9C47-8C22-EC67CD447EE4}" type="slidenum">
              <a:rPr lang="en-US" smtClean="0"/>
              <a:t>5</a:t>
            </a:fld>
            <a:endParaRPr lang="en-US"/>
          </a:p>
        </p:txBody>
      </p:sp>
      <p:sp>
        <p:nvSpPr>
          <p:cNvPr id="5" name="TextBox 4"/>
          <p:cNvSpPr txBox="1"/>
          <p:nvPr/>
        </p:nvSpPr>
        <p:spPr>
          <a:xfrm>
            <a:off x="2654986" y="878563"/>
            <a:ext cx="3834027" cy="369332"/>
          </a:xfrm>
          <a:prstGeom prst="rect">
            <a:avLst/>
          </a:prstGeom>
          <a:noFill/>
        </p:spPr>
        <p:txBody>
          <a:bodyPr wrap="none" rtlCol="0">
            <a:spAutoFit/>
          </a:bodyPr>
          <a:lstStyle/>
          <a:p>
            <a:r>
              <a:rPr lang="en-US" dirty="0"/>
              <a:t>Selected by Steering </a:t>
            </a:r>
            <a:r>
              <a:rPr lang="en-US" dirty="0" smtClean="0"/>
              <a:t>Committee</a:t>
            </a:r>
            <a:endParaRPr lang="en-US" dirty="0"/>
          </a:p>
        </p:txBody>
      </p:sp>
    </p:spTree>
    <p:extLst>
      <p:ext uri="{BB962C8B-B14F-4D97-AF65-F5344CB8AC3E}">
        <p14:creationId xmlns:p14="http://schemas.microsoft.com/office/powerpoint/2010/main" val="3632514643"/>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DOCUMENT SCRIBES (</a:t>
            </a:r>
            <a:r>
              <a:rPr lang="en-US" b="1" dirty="0" smtClean="0"/>
              <a:t>PAID)</a:t>
            </a:r>
            <a:endParaRPr lang="en-US" b="1" dirty="0"/>
          </a:p>
        </p:txBody>
      </p:sp>
      <p:sp>
        <p:nvSpPr>
          <p:cNvPr id="3" name="Content Placeholder 2"/>
          <p:cNvSpPr>
            <a:spLocks noGrp="1"/>
          </p:cNvSpPr>
          <p:nvPr>
            <p:ph idx="1"/>
          </p:nvPr>
        </p:nvSpPr>
        <p:spPr/>
        <p:txBody>
          <a:bodyPr>
            <a:normAutofit fontScale="70000" lnSpcReduction="20000"/>
          </a:bodyPr>
          <a:lstStyle/>
          <a:p>
            <a:r>
              <a:rPr lang="en-US" sz="3400" b="1" dirty="0" smtClean="0">
                <a:latin typeface="+mj-lt"/>
              </a:rPr>
              <a:t>Responsibilities</a:t>
            </a:r>
          </a:p>
          <a:p>
            <a:pPr lvl="1"/>
            <a:r>
              <a:rPr lang="en-US" b="1" dirty="0" smtClean="0"/>
              <a:t>Organization</a:t>
            </a:r>
          </a:p>
          <a:p>
            <a:pPr lvl="2" indent="-342900"/>
            <a:r>
              <a:rPr lang="en-US" sz="2600" dirty="0" smtClean="0"/>
              <a:t>Prepares </a:t>
            </a:r>
            <a:r>
              <a:rPr lang="en-US" sz="2600" dirty="0"/>
              <a:t>database of all nominees</a:t>
            </a:r>
          </a:p>
          <a:p>
            <a:pPr lvl="2" indent="-342900"/>
            <a:r>
              <a:rPr lang="en-US" sz="2600" dirty="0" smtClean="0"/>
              <a:t>Processes </a:t>
            </a:r>
            <a:r>
              <a:rPr lang="en-US" sz="2600" dirty="0"/>
              <a:t>nominations to various committees</a:t>
            </a:r>
          </a:p>
          <a:p>
            <a:pPr lvl="2" indent="-342900"/>
            <a:r>
              <a:rPr lang="en-US" sz="2600" dirty="0" smtClean="0"/>
              <a:t>Schedules </a:t>
            </a:r>
            <a:r>
              <a:rPr lang="en-US" sz="2600" dirty="0"/>
              <a:t>and secures sites for all in-person and virtual meetings</a:t>
            </a:r>
          </a:p>
          <a:p>
            <a:pPr lvl="2" indent="-342900"/>
            <a:r>
              <a:rPr lang="en-US" sz="2600" dirty="0" smtClean="0"/>
              <a:t>Arranges </a:t>
            </a:r>
            <a:r>
              <a:rPr lang="en-US" sz="2600" dirty="0"/>
              <a:t>for the services of meeting facilitators where needed</a:t>
            </a:r>
          </a:p>
          <a:p>
            <a:pPr lvl="1"/>
            <a:r>
              <a:rPr lang="en-US" b="1" dirty="0" smtClean="0"/>
              <a:t>Communication</a:t>
            </a:r>
            <a:endParaRPr lang="en-US" b="1" dirty="0"/>
          </a:p>
          <a:p>
            <a:pPr lvl="2" indent="-342900"/>
            <a:r>
              <a:rPr lang="en-US" sz="2600" dirty="0" smtClean="0"/>
              <a:t>Takes </a:t>
            </a:r>
            <a:r>
              <a:rPr lang="en-US" sz="2600" dirty="0"/>
              <a:t>and transcribes detailed notes of all meetings</a:t>
            </a:r>
          </a:p>
          <a:p>
            <a:pPr lvl="2" indent="-342900"/>
            <a:r>
              <a:rPr lang="en-US" sz="2600" dirty="0" smtClean="0"/>
              <a:t>Creates </a:t>
            </a:r>
            <a:r>
              <a:rPr lang="en-US" sz="2600" dirty="0"/>
              <a:t>minutes from Steering Committee meetings</a:t>
            </a:r>
          </a:p>
          <a:p>
            <a:pPr lvl="2" indent="-342900"/>
            <a:r>
              <a:rPr lang="en-US" sz="2600" dirty="0" smtClean="0"/>
              <a:t>Provides </a:t>
            </a:r>
            <a:r>
              <a:rPr lang="en-US" sz="2600" dirty="0"/>
              <a:t>ongoing updates of standards-writing process to all committees and the public</a:t>
            </a:r>
          </a:p>
          <a:p>
            <a:pPr lvl="1"/>
            <a:endParaRPr lang="en-US" b="0" dirty="0"/>
          </a:p>
        </p:txBody>
      </p:sp>
      <p:sp>
        <p:nvSpPr>
          <p:cNvPr id="4" name="Slide Number Placeholder 3"/>
          <p:cNvSpPr>
            <a:spLocks noGrp="1"/>
          </p:cNvSpPr>
          <p:nvPr>
            <p:ph type="sldNum" sz="quarter" idx="12"/>
          </p:nvPr>
        </p:nvSpPr>
        <p:spPr/>
        <p:txBody>
          <a:bodyPr/>
          <a:lstStyle/>
          <a:p>
            <a:fld id="{5969FA93-5225-9C47-8C22-EC67CD447EE4}" type="slidenum">
              <a:rPr lang="en-US" smtClean="0"/>
              <a:t>6</a:t>
            </a:fld>
            <a:endParaRPr lang="en-US"/>
          </a:p>
        </p:txBody>
      </p:sp>
      <p:sp>
        <p:nvSpPr>
          <p:cNvPr id="5" name="TextBox 4"/>
          <p:cNvSpPr txBox="1"/>
          <p:nvPr/>
        </p:nvSpPr>
        <p:spPr>
          <a:xfrm>
            <a:off x="2654986" y="878563"/>
            <a:ext cx="3834027" cy="369332"/>
          </a:xfrm>
          <a:prstGeom prst="rect">
            <a:avLst/>
          </a:prstGeom>
          <a:noFill/>
        </p:spPr>
        <p:txBody>
          <a:bodyPr wrap="none" rtlCol="0">
            <a:spAutoFit/>
          </a:bodyPr>
          <a:lstStyle/>
          <a:p>
            <a:r>
              <a:rPr lang="en-US" dirty="0"/>
              <a:t>Selected by Steering </a:t>
            </a:r>
            <a:r>
              <a:rPr lang="en-US" dirty="0" smtClean="0"/>
              <a:t>Committee</a:t>
            </a:r>
            <a:endParaRPr lang="en-US" dirty="0"/>
          </a:p>
        </p:txBody>
      </p:sp>
    </p:spTree>
    <p:extLst>
      <p:ext uri="{BB962C8B-B14F-4D97-AF65-F5344CB8AC3E}">
        <p14:creationId xmlns:p14="http://schemas.microsoft.com/office/powerpoint/2010/main" val="399148724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DOCUMENT SCRIBES (</a:t>
            </a:r>
            <a:r>
              <a:rPr lang="en-US" b="1" dirty="0" smtClean="0"/>
              <a:t>PAID)</a:t>
            </a:r>
            <a:endParaRPr lang="en-US" b="1" dirty="0"/>
          </a:p>
        </p:txBody>
      </p:sp>
      <p:sp>
        <p:nvSpPr>
          <p:cNvPr id="3" name="Content Placeholder 2"/>
          <p:cNvSpPr>
            <a:spLocks noGrp="1"/>
          </p:cNvSpPr>
          <p:nvPr>
            <p:ph idx="1"/>
          </p:nvPr>
        </p:nvSpPr>
        <p:spPr/>
        <p:txBody>
          <a:bodyPr>
            <a:normAutofit/>
          </a:bodyPr>
          <a:lstStyle/>
          <a:p>
            <a:r>
              <a:rPr lang="en-US" sz="2400" b="1" dirty="0" smtClean="0">
                <a:latin typeface="+mj-lt"/>
              </a:rPr>
              <a:t>Responsibilities</a:t>
            </a:r>
          </a:p>
          <a:p>
            <a:pPr lvl="1"/>
            <a:r>
              <a:rPr lang="en-US" sz="2000" b="1" dirty="0" smtClean="0"/>
              <a:t>Communication (continued)</a:t>
            </a:r>
            <a:endParaRPr lang="en-US" sz="2000" b="1" dirty="0"/>
          </a:p>
          <a:p>
            <a:pPr lvl="2" indent="-342900"/>
            <a:r>
              <a:rPr lang="en-US" sz="1800" dirty="0"/>
              <a:t>Posts appropriate information on webpage</a:t>
            </a:r>
          </a:p>
          <a:p>
            <a:pPr lvl="2" indent="-342900"/>
            <a:r>
              <a:rPr lang="en-US" sz="1800" dirty="0"/>
              <a:t>Maintains all drafts and revisions throughout the writing process</a:t>
            </a:r>
          </a:p>
          <a:p>
            <a:pPr lvl="2" indent="-342900"/>
            <a:r>
              <a:rPr lang="en-US" sz="1800" dirty="0"/>
              <a:t>Compiles public comments</a:t>
            </a:r>
          </a:p>
          <a:p>
            <a:pPr lvl="2" indent="-342900"/>
            <a:r>
              <a:rPr lang="en-US" sz="1800" dirty="0"/>
              <a:t>Coordinates responses to public comment  </a:t>
            </a:r>
          </a:p>
          <a:p>
            <a:pPr lvl="1"/>
            <a:endParaRPr lang="en-US" b="0" dirty="0"/>
          </a:p>
        </p:txBody>
      </p:sp>
      <p:sp>
        <p:nvSpPr>
          <p:cNvPr id="4" name="Slide Number Placeholder 3"/>
          <p:cNvSpPr>
            <a:spLocks noGrp="1"/>
          </p:cNvSpPr>
          <p:nvPr>
            <p:ph type="sldNum" sz="quarter" idx="12"/>
          </p:nvPr>
        </p:nvSpPr>
        <p:spPr/>
        <p:txBody>
          <a:bodyPr/>
          <a:lstStyle/>
          <a:p>
            <a:fld id="{5969FA93-5225-9C47-8C22-EC67CD447EE4}" type="slidenum">
              <a:rPr lang="en-US" smtClean="0"/>
              <a:t>7</a:t>
            </a:fld>
            <a:endParaRPr lang="en-US"/>
          </a:p>
        </p:txBody>
      </p:sp>
      <p:sp>
        <p:nvSpPr>
          <p:cNvPr id="5" name="TextBox 4"/>
          <p:cNvSpPr txBox="1"/>
          <p:nvPr/>
        </p:nvSpPr>
        <p:spPr>
          <a:xfrm>
            <a:off x="2654986" y="878563"/>
            <a:ext cx="3834027" cy="369332"/>
          </a:xfrm>
          <a:prstGeom prst="rect">
            <a:avLst/>
          </a:prstGeom>
          <a:noFill/>
        </p:spPr>
        <p:txBody>
          <a:bodyPr wrap="none" rtlCol="0">
            <a:spAutoFit/>
          </a:bodyPr>
          <a:lstStyle/>
          <a:p>
            <a:r>
              <a:rPr lang="en-US" dirty="0"/>
              <a:t>Selected by Steering </a:t>
            </a:r>
            <a:r>
              <a:rPr lang="en-US" dirty="0" smtClean="0"/>
              <a:t>Committee</a:t>
            </a:r>
            <a:endParaRPr lang="en-US" dirty="0"/>
          </a:p>
        </p:txBody>
      </p:sp>
    </p:spTree>
    <p:extLst>
      <p:ext uri="{BB962C8B-B14F-4D97-AF65-F5344CB8AC3E}">
        <p14:creationId xmlns:p14="http://schemas.microsoft.com/office/powerpoint/2010/main" val="349108260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MATH &amp; ELA CHAIRS</a:t>
            </a:r>
            <a:endParaRPr lang="en-US" b="1" dirty="0"/>
          </a:p>
        </p:txBody>
      </p:sp>
      <p:sp>
        <p:nvSpPr>
          <p:cNvPr id="3" name="Content Placeholder 2"/>
          <p:cNvSpPr>
            <a:spLocks noGrp="1"/>
          </p:cNvSpPr>
          <p:nvPr>
            <p:ph idx="1"/>
          </p:nvPr>
        </p:nvSpPr>
        <p:spPr/>
        <p:txBody>
          <a:bodyPr>
            <a:normAutofit fontScale="85000" lnSpcReduction="20000"/>
          </a:bodyPr>
          <a:lstStyle/>
          <a:p>
            <a:pPr>
              <a:lnSpc>
                <a:spcPct val="120000"/>
              </a:lnSpc>
            </a:pPr>
            <a:r>
              <a:rPr lang="en-US" sz="2800" b="1" dirty="0" smtClean="0">
                <a:latin typeface="+mj-lt"/>
              </a:rPr>
              <a:t>Qualifications</a:t>
            </a:r>
          </a:p>
          <a:p>
            <a:pPr lvl="1">
              <a:lnSpc>
                <a:spcPct val="120000"/>
              </a:lnSpc>
            </a:pPr>
            <a:r>
              <a:rPr lang="en-US" sz="2000" dirty="0"/>
              <a:t>Undergraduate teaching faculty in the arts and sciences at an accredited university or college that maintains graduate-level programs</a:t>
            </a:r>
          </a:p>
          <a:p>
            <a:pPr lvl="1">
              <a:lnSpc>
                <a:spcPct val="120000"/>
              </a:lnSpc>
            </a:pPr>
            <a:r>
              <a:rPr lang="en-US" sz="2000" dirty="0"/>
              <a:t>Math Chair must be a faculty member in a science, mathematics or engineering department</a:t>
            </a:r>
          </a:p>
          <a:p>
            <a:pPr lvl="1">
              <a:lnSpc>
                <a:spcPct val="120000"/>
              </a:lnSpc>
            </a:pPr>
            <a:r>
              <a:rPr lang="en-US" sz="2000" dirty="0"/>
              <a:t>ELA Chair must be a faculty member in an English literature/language department  </a:t>
            </a:r>
          </a:p>
          <a:p>
            <a:pPr lvl="1">
              <a:lnSpc>
                <a:spcPct val="120000"/>
              </a:lnSpc>
            </a:pPr>
            <a:r>
              <a:rPr lang="en-US" sz="2000" dirty="0"/>
              <a:t>Nominated by the president of the university or college employing faculty member </a:t>
            </a:r>
          </a:p>
          <a:p>
            <a:pPr lvl="1">
              <a:lnSpc>
                <a:spcPct val="120000"/>
              </a:lnSpc>
            </a:pPr>
            <a:r>
              <a:rPr lang="en-US" sz="2000" dirty="0"/>
              <a:t>At least 2 candidates for each committee will be nominated to the Steering Committee for final selection</a:t>
            </a:r>
          </a:p>
        </p:txBody>
      </p:sp>
      <p:sp>
        <p:nvSpPr>
          <p:cNvPr id="4" name="Slide Number Placeholder 3"/>
          <p:cNvSpPr>
            <a:spLocks noGrp="1"/>
          </p:cNvSpPr>
          <p:nvPr>
            <p:ph type="sldNum" sz="quarter" idx="12"/>
          </p:nvPr>
        </p:nvSpPr>
        <p:spPr/>
        <p:txBody>
          <a:bodyPr/>
          <a:lstStyle/>
          <a:p>
            <a:fld id="{5969FA93-5225-9C47-8C22-EC67CD447EE4}" type="slidenum">
              <a:rPr lang="en-US" smtClean="0"/>
              <a:t>8</a:t>
            </a:fld>
            <a:endParaRPr lang="en-US"/>
          </a:p>
        </p:txBody>
      </p:sp>
      <p:sp>
        <p:nvSpPr>
          <p:cNvPr id="5" name="TextBox 4"/>
          <p:cNvSpPr txBox="1"/>
          <p:nvPr/>
        </p:nvSpPr>
        <p:spPr>
          <a:xfrm>
            <a:off x="3773362" y="884505"/>
            <a:ext cx="1597275" cy="369332"/>
          </a:xfrm>
          <a:prstGeom prst="rect">
            <a:avLst/>
          </a:prstGeom>
          <a:noFill/>
        </p:spPr>
        <p:txBody>
          <a:bodyPr wrap="none" rtlCol="0">
            <a:spAutoFit/>
          </a:bodyPr>
          <a:lstStyle/>
          <a:p>
            <a:r>
              <a:rPr lang="en-US" dirty="0"/>
              <a:t>(2 MEMBERS)</a:t>
            </a:r>
          </a:p>
        </p:txBody>
      </p:sp>
    </p:spTree>
    <p:extLst>
      <p:ext uri="{BB962C8B-B14F-4D97-AF65-F5344CB8AC3E}">
        <p14:creationId xmlns:p14="http://schemas.microsoft.com/office/powerpoint/2010/main" val="3127769753"/>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MATH &amp; ELA CHAIRS</a:t>
            </a:r>
            <a:endParaRPr lang="en-US" b="1" dirty="0"/>
          </a:p>
        </p:txBody>
      </p:sp>
      <p:sp>
        <p:nvSpPr>
          <p:cNvPr id="3" name="Content Placeholder 2"/>
          <p:cNvSpPr>
            <a:spLocks noGrp="1"/>
          </p:cNvSpPr>
          <p:nvPr>
            <p:ph idx="1"/>
          </p:nvPr>
        </p:nvSpPr>
        <p:spPr/>
        <p:txBody>
          <a:bodyPr>
            <a:normAutofit/>
          </a:bodyPr>
          <a:lstStyle/>
          <a:p>
            <a:pPr>
              <a:lnSpc>
                <a:spcPct val="120000"/>
              </a:lnSpc>
            </a:pPr>
            <a:r>
              <a:rPr lang="en-US" sz="2800" b="1" dirty="0" smtClean="0">
                <a:latin typeface="+mj-lt"/>
              </a:rPr>
              <a:t>Responsibilities</a:t>
            </a:r>
          </a:p>
          <a:p>
            <a:pPr lvl="1"/>
            <a:r>
              <a:rPr lang="en-US" sz="2600" dirty="0"/>
              <a:t>Maintains schedules and timelines</a:t>
            </a:r>
          </a:p>
          <a:p>
            <a:pPr lvl="1"/>
            <a:r>
              <a:rPr lang="en-US" sz="2600" dirty="0"/>
              <a:t>Leads and coordinates the work of the Standards Development Committees</a:t>
            </a:r>
          </a:p>
          <a:p>
            <a:pPr lvl="1"/>
            <a:r>
              <a:rPr lang="en-US" sz="2600" dirty="0"/>
              <a:t>Assures that standards are written with an emphasis on disciplinary content and accuracy</a:t>
            </a:r>
          </a:p>
          <a:p>
            <a:pPr lvl="1"/>
            <a:r>
              <a:rPr lang="en-US" sz="2600" dirty="0"/>
              <a:t>Works with Executive Director</a:t>
            </a:r>
          </a:p>
        </p:txBody>
      </p:sp>
      <p:sp>
        <p:nvSpPr>
          <p:cNvPr id="4" name="Slide Number Placeholder 3"/>
          <p:cNvSpPr>
            <a:spLocks noGrp="1"/>
          </p:cNvSpPr>
          <p:nvPr>
            <p:ph type="sldNum" sz="quarter" idx="12"/>
          </p:nvPr>
        </p:nvSpPr>
        <p:spPr/>
        <p:txBody>
          <a:bodyPr/>
          <a:lstStyle/>
          <a:p>
            <a:fld id="{5969FA93-5225-9C47-8C22-EC67CD447EE4}" type="slidenum">
              <a:rPr lang="en-US" smtClean="0"/>
              <a:t>9</a:t>
            </a:fld>
            <a:endParaRPr lang="en-US"/>
          </a:p>
        </p:txBody>
      </p:sp>
      <p:sp>
        <p:nvSpPr>
          <p:cNvPr id="5" name="TextBox 4"/>
          <p:cNvSpPr txBox="1"/>
          <p:nvPr/>
        </p:nvSpPr>
        <p:spPr>
          <a:xfrm>
            <a:off x="3773362" y="884505"/>
            <a:ext cx="1597275" cy="369332"/>
          </a:xfrm>
          <a:prstGeom prst="rect">
            <a:avLst/>
          </a:prstGeom>
          <a:noFill/>
        </p:spPr>
        <p:txBody>
          <a:bodyPr wrap="none" rtlCol="0">
            <a:spAutoFit/>
          </a:bodyPr>
          <a:lstStyle/>
          <a:p>
            <a:r>
              <a:rPr lang="en-US" dirty="0"/>
              <a:t>(2 MEMBERS)</a:t>
            </a:r>
          </a:p>
        </p:txBody>
      </p:sp>
    </p:spTree>
    <p:extLst>
      <p:ext uri="{BB962C8B-B14F-4D97-AF65-F5344CB8AC3E}">
        <p14:creationId xmlns:p14="http://schemas.microsoft.com/office/powerpoint/2010/main" val="79644663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Custom 1">
      <a:dk1>
        <a:srgbClr val="243B69"/>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ustin">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148</TotalTime>
  <Words>1260</Words>
  <Application>Microsoft Macintosh PowerPoint</Application>
  <PresentationFormat>On-screen Show (16:9)</PresentationFormat>
  <Paragraphs>172</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Procedures to use to establish standards development committees</vt:lpstr>
      <vt:lpstr>STEERING COMMITTEE</vt:lpstr>
      <vt:lpstr>STEERING COMMITTEE</vt:lpstr>
      <vt:lpstr>EXECUTIVE DIRECTOR (PAID)</vt:lpstr>
      <vt:lpstr>DOCUMENT SCRIBES (PAID)</vt:lpstr>
      <vt:lpstr>DOCUMENT SCRIBES (PAID)</vt:lpstr>
      <vt:lpstr>DOCUMENT SCRIBES (PAID)</vt:lpstr>
      <vt:lpstr>MATH &amp; ELA CHAIRS</vt:lpstr>
      <vt:lpstr>MATH &amp; ELA CHAIRS</vt:lpstr>
      <vt:lpstr>STANDARDS DEVELOPMENT COMMITTEEs </vt:lpstr>
      <vt:lpstr>STANDARDS DEVELOPMENT COMMITTEEs </vt:lpstr>
      <vt:lpstr>STANDARDS DEVELOPMENT COMMITTEEs </vt:lpstr>
      <vt:lpstr>STANDARDS DEVELOPMENT COMMITTEEs </vt:lpstr>
      <vt:lpstr>STANDARDS DEVELOPMENT COMMITTEEs </vt:lpstr>
      <vt:lpstr>STANDARDS DEVELOPMENT COMMITTEEs </vt:lpstr>
      <vt:lpstr>FIRST-DRAFT REVIEW COMMITTEE</vt:lpstr>
      <vt:lpstr>SECOND DRAFT REVIEW</vt:lpstr>
      <vt:lpstr>SECOND DRAFT REVIEW</vt:lpstr>
      <vt:lpstr>External evaluation</vt:lpstr>
      <vt:lpstr>FINAL DRAFT</vt:lpstr>
    </vt:vector>
  </TitlesOfParts>
  <Company>OSDE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One</dc:title>
  <dc:creator>Cory Ingram</dc:creator>
  <cp:lastModifiedBy>Cory Ingram</cp:lastModifiedBy>
  <cp:revision>13</cp:revision>
  <dcterms:created xsi:type="dcterms:W3CDTF">2015-02-09T21:59:38Z</dcterms:created>
  <dcterms:modified xsi:type="dcterms:W3CDTF">2015-02-10T21:32:19Z</dcterms:modified>
</cp:coreProperties>
</file>