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116"/>
  </p:notesMasterIdLst>
  <p:sldIdLst>
    <p:sldId id="266" r:id="rId6"/>
    <p:sldId id="269" r:id="rId7"/>
    <p:sldId id="268" r:id="rId8"/>
    <p:sldId id="361" r:id="rId9"/>
    <p:sldId id="403" r:id="rId10"/>
    <p:sldId id="385" r:id="rId11"/>
    <p:sldId id="271" r:id="rId12"/>
    <p:sldId id="293" r:id="rId13"/>
    <p:sldId id="421" r:id="rId14"/>
    <p:sldId id="261" r:id="rId15"/>
    <p:sldId id="287" r:id="rId16"/>
    <p:sldId id="423" r:id="rId17"/>
    <p:sldId id="363" r:id="rId18"/>
    <p:sldId id="279" r:id="rId19"/>
    <p:sldId id="422" r:id="rId20"/>
    <p:sldId id="280" r:id="rId21"/>
    <p:sldId id="315" r:id="rId22"/>
    <p:sldId id="281" r:id="rId23"/>
    <p:sldId id="264" r:id="rId24"/>
    <p:sldId id="313" r:id="rId25"/>
    <p:sldId id="404" r:id="rId26"/>
    <p:sldId id="278" r:id="rId27"/>
    <p:sldId id="310" r:id="rId28"/>
    <p:sldId id="366" r:id="rId29"/>
    <p:sldId id="383" r:id="rId30"/>
    <p:sldId id="346" r:id="rId31"/>
    <p:sldId id="347" r:id="rId32"/>
    <p:sldId id="411" r:id="rId33"/>
    <p:sldId id="410" r:id="rId34"/>
    <p:sldId id="413" r:id="rId35"/>
    <p:sldId id="414" r:id="rId36"/>
    <p:sldId id="416" r:id="rId37"/>
    <p:sldId id="275" r:id="rId38"/>
    <p:sldId id="288" r:id="rId39"/>
    <p:sldId id="381" r:id="rId40"/>
    <p:sldId id="382" r:id="rId41"/>
    <p:sldId id="262" r:id="rId42"/>
    <p:sldId id="402" r:id="rId43"/>
    <p:sldId id="405" r:id="rId44"/>
    <p:sldId id="282" r:id="rId45"/>
    <p:sldId id="386" r:id="rId46"/>
    <p:sldId id="395" r:id="rId47"/>
    <p:sldId id="338" r:id="rId48"/>
    <p:sldId id="340" r:id="rId49"/>
    <p:sldId id="339" r:id="rId50"/>
    <p:sldId id="260" r:id="rId51"/>
    <p:sldId id="308" r:id="rId52"/>
    <p:sldId id="392" r:id="rId53"/>
    <p:sldId id="396" r:id="rId54"/>
    <p:sldId id="379" r:id="rId55"/>
    <p:sldId id="311" r:id="rId56"/>
    <p:sldId id="420" r:id="rId57"/>
    <p:sldId id="283" r:id="rId58"/>
    <p:sldId id="259" r:id="rId59"/>
    <p:sldId id="305" r:id="rId60"/>
    <p:sldId id="286" r:id="rId61"/>
    <p:sldId id="265" r:id="rId62"/>
    <p:sldId id="302" r:id="rId63"/>
    <p:sldId id="318" r:id="rId64"/>
    <p:sldId id="296" r:id="rId65"/>
    <p:sldId id="295" r:id="rId66"/>
    <p:sldId id="314" r:id="rId67"/>
    <p:sldId id="297" r:id="rId68"/>
    <p:sldId id="345" r:id="rId69"/>
    <p:sldId id="312" r:id="rId70"/>
    <p:sldId id="299" r:id="rId71"/>
    <p:sldId id="289" r:id="rId72"/>
    <p:sldId id="349" r:id="rId73"/>
    <p:sldId id="417" r:id="rId74"/>
    <p:sldId id="401" r:id="rId75"/>
    <p:sldId id="324" r:id="rId76"/>
    <p:sldId id="323" r:id="rId77"/>
    <p:sldId id="322" r:id="rId78"/>
    <p:sldId id="321" r:id="rId79"/>
    <p:sldId id="320" r:id="rId80"/>
    <p:sldId id="319" r:id="rId81"/>
    <p:sldId id="398" r:id="rId82"/>
    <p:sldId id="350" r:id="rId83"/>
    <p:sldId id="317" r:id="rId84"/>
    <p:sldId id="400" r:id="rId85"/>
    <p:sldId id="408" r:id="rId86"/>
    <p:sldId id="406" r:id="rId87"/>
    <p:sldId id="397" r:id="rId88"/>
    <p:sldId id="326" r:id="rId89"/>
    <p:sldId id="369" r:id="rId90"/>
    <p:sldId id="330" r:id="rId91"/>
    <p:sldId id="399" r:id="rId92"/>
    <p:sldId id="331" r:id="rId93"/>
    <p:sldId id="334" r:id="rId94"/>
    <p:sldId id="333" r:id="rId95"/>
    <p:sldId id="342" r:id="rId96"/>
    <p:sldId id="343" r:id="rId97"/>
    <p:sldId id="359" r:id="rId98"/>
    <p:sldId id="370" r:id="rId99"/>
    <p:sldId id="353" r:id="rId100"/>
    <p:sldId id="336" r:id="rId101"/>
    <p:sldId id="335" r:id="rId102"/>
    <p:sldId id="348" r:id="rId103"/>
    <p:sldId id="418" r:id="rId104"/>
    <p:sldId id="419" r:id="rId105"/>
    <p:sldId id="360" r:id="rId106"/>
    <p:sldId id="354" r:id="rId107"/>
    <p:sldId id="355" r:id="rId108"/>
    <p:sldId id="356" r:id="rId109"/>
    <p:sldId id="358" r:id="rId110"/>
    <p:sldId id="294" r:id="rId111"/>
    <p:sldId id="375" r:id="rId112"/>
    <p:sldId id="387" r:id="rId113"/>
    <p:sldId id="388" r:id="rId114"/>
    <p:sldId id="290"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nthly P-Card Class" id="{DABE8C37-0364-4985-8181-2D66699449B7}">
          <p14:sldIdLst>
            <p14:sldId id="266"/>
            <p14:sldId id="269"/>
            <p14:sldId id="268"/>
            <p14:sldId id="361"/>
            <p14:sldId id="403"/>
            <p14:sldId id="385"/>
            <p14:sldId id="271"/>
            <p14:sldId id="293"/>
            <p14:sldId id="421"/>
            <p14:sldId id="261"/>
            <p14:sldId id="287"/>
            <p14:sldId id="423"/>
            <p14:sldId id="363"/>
            <p14:sldId id="279"/>
            <p14:sldId id="422"/>
            <p14:sldId id="280"/>
            <p14:sldId id="315"/>
            <p14:sldId id="281"/>
            <p14:sldId id="264"/>
            <p14:sldId id="313"/>
            <p14:sldId id="404"/>
            <p14:sldId id="278"/>
            <p14:sldId id="310"/>
            <p14:sldId id="366"/>
            <p14:sldId id="383"/>
            <p14:sldId id="346"/>
            <p14:sldId id="347"/>
            <p14:sldId id="411"/>
            <p14:sldId id="410"/>
            <p14:sldId id="413"/>
            <p14:sldId id="414"/>
            <p14:sldId id="416"/>
            <p14:sldId id="275"/>
            <p14:sldId id="288"/>
            <p14:sldId id="381"/>
            <p14:sldId id="382"/>
            <p14:sldId id="262"/>
            <p14:sldId id="402"/>
            <p14:sldId id="405"/>
            <p14:sldId id="282"/>
            <p14:sldId id="386"/>
            <p14:sldId id="395"/>
            <p14:sldId id="338"/>
            <p14:sldId id="340"/>
            <p14:sldId id="339"/>
            <p14:sldId id="260"/>
            <p14:sldId id="308"/>
            <p14:sldId id="392"/>
            <p14:sldId id="396"/>
            <p14:sldId id="379"/>
            <p14:sldId id="311"/>
            <p14:sldId id="420"/>
            <p14:sldId id="283"/>
            <p14:sldId id="259"/>
            <p14:sldId id="305"/>
            <p14:sldId id="286"/>
            <p14:sldId id="265"/>
            <p14:sldId id="302"/>
            <p14:sldId id="318"/>
            <p14:sldId id="296"/>
            <p14:sldId id="295"/>
            <p14:sldId id="314"/>
            <p14:sldId id="297"/>
            <p14:sldId id="345"/>
            <p14:sldId id="312"/>
            <p14:sldId id="299"/>
            <p14:sldId id="289"/>
            <p14:sldId id="349"/>
            <p14:sldId id="417"/>
            <p14:sldId id="401"/>
            <p14:sldId id="324"/>
            <p14:sldId id="323"/>
            <p14:sldId id="322"/>
            <p14:sldId id="321"/>
            <p14:sldId id="320"/>
            <p14:sldId id="319"/>
            <p14:sldId id="398"/>
            <p14:sldId id="350"/>
            <p14:sldId id="317"/>
            <p14:sldId id="400"/>
            <p14:sldId id="408"/>
            <p14:sldId id="406"/>
            <p14:sldId id="397"/>
            <p14:sldId id="326"/>
            <p14:sldId id="369"/>
            <p14:sldId id="330"/>
            <p14:sldId id="399"/>
            <p14:sldId id="331"/>
            <p14:sldId id="334"/>
            <p14:sldId id="333"/>
            <p14:sldId id="342"/>
            <p14:sldId id="343"/>
            <p14:sldId id="359"/>
            <p14:sldId id="370"/>
            <p14:sldId id="353"/>
            <p14:sldId id="336"/>
            <p14:sldId id="335"/>
            <p14:sldId id="348"/>
            <p14:sldId id="418"/>
            <p14:sldId id="419"/>
            <p14:sldId id="360"/>
            <p14:sldId id="354"/>
            <p14:sldId id="355"/>
            <p14:sldId id="356"/>
            <p14:sldId id="358"/>
            <p14:sldId id="294"/>
            <p14:sldId id="375"/>
            <p14:sldId id="387"/>
            <p14:sldId id="388"/>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8" autoAdjust="0"/>
    <p:restoredTop sz="94660"/>
  </p:normalViewPr>
  <p:slideViewPr>
    <p:cSldViewPr>
      <p:cViewPr varScale="1">
        <p:scale>
          <a:sx n="50" d="100"/>
          <a:sy n="50" d="100"/>
        </p:scale>
        <p:origin x="408" y="54"/>
      </p:cViewPr>
      <p:guideLst>
        <p:guide orient="horz" pos="2160"/>
        <p:guide pos="2880"/>
      </p:guideLst>
    </p:cSldViewPr>
  </p:slideViewPr>
  <p:notesTextViewPr>
    <p:cViewPr>
      <p:scale>
        <a:sx n="3" d="2"/>
        <a:sy n="3" d="2"/>
      </p:scale>
      <p:origin x="0" y="0"/>
    </p:cViewPr>
  </p:notesTextViewPr>
  <p:sorterViewPr>
    <p:cViewPr varScale="1">
      <p:scale>
        <a:sx n="1" d="1"/>
        <a:sy n="1" d="1"/>
      </p:scale>
      <p:origin x="0" y="-267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slide" Target="slides/slide110.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73A254-3F47-4B6B-9E82-31694A2D7C61}" type="datetimeFigureOut">
              <a:rPr lang="en-US" smtClean="0"/>
              <a:pPr/>
              <a:t>10/26/2015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6EC1E1-3FB7-4E04-A994-24C80302B533}" type="slidenum">
              <a:rPr lang="en-US" smtClean="0"/>
              <a:pPr/>
              <a:t>‹#›</a:t>
            </a:fld>
            <a:endParaRPr lang="en-US" dirty="0"/>
          </a:p>
        </p:txBody>
      </p:sp>
    </p:spTree>
    <p:extLst>
      <p:ext uri="{BB962C8B-B14F-4D97-AF65-F5344CB8AC3E}">
        <p14:creationId xmlns:p14="http://schemas.microsoft.com/office/powerpoint/2010/main" val="2601959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1</a:t>
            </a:fld>
            <a:endParaRPr lang="en-US" dirty="0"/>
          </a:p>
        </p:txBody>
      </p:sp>
    </p:spTree>
    <p:extLst>
      <p:ext uri="{BB962C8B-B14F-4D97-AF65-F5344CB8AC3E}">
        <p14:creationId xmlns:p14="http://schemas.microsoft.com/office/powerpoint/2010/main" val="2390279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34</a:t>
            </a:fld>
            <a:endParaRPr lang="en-US" dirty="0"/>
          </a:p>
        </p:txBody>
      </p:sp>
    </p:spTree>
    <p:extLst>
      <p:ext uri="{BB962C8B-B14F-4D97-AF65-F5344CB8AC3E}">
        <p14:creationId xmlns:p14="http://schemas.microsoft.com/office/powerpoint/2010/main" val="284355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40</a:t>
            </a:fld>
            <a:endParaRPr lang="en-US" dirty="0"/>
          </a:p>
        </p:txBody>
      </p:sp>
    </p:spTree>
    <p:extLst>
      <p:ext uri="{BB962C8B-B14F-4D97-AF65-F5344CB8AC3E}">
        <p14:creationId xmlns:p14="http://schemas.microsoft.com/office/powerpoint/2010/main" val="428923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Contacting the bank for a missing receipt is absolutely the last resort and should never be done if at all possible.</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43</a:t>
            </a:fld>
            <a:endParaRPr lang="en-US" dirty="0"/>
          </a:p>
        </p:txBody>
      </p:sp>
    </p:spTree>
    <p:extLst>
      <p:ext uri="{BB962C8B-B14F-4D97-AF65-F5344CB8AC3E}">
        <p14:creationId xmlns:p14="http://schemas.microsoft.com/office/powerpoint/2010/main" val="237356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49</a:t>
            </a:fld>
            <a:endParaRPr lang="en-US" dirty="0"/>
          </a:p>
        </p:txBody>
      </p:sp>
    </p:spTree>
    <p:extLst>
      <p:ext uri="{BB962C8B-B14F-4D97-AF65-F5344CB8AC3E}">
        <p14:creationId xmlns:p14="http://schemas.microsoft.com/office/powerpoint/2010/main" val="390358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53</a:t>
            </a:fld>
            <a:endParaRPr lang="en-US" dirty="0"/>
          </a:p>
        </p:txBody>
      </p:sp>
    </p:spTree>
    <p:extLst>
      <p:ext uri="{BB962C8B-B14F-4D97-AF65-F5344CB8AC3E}">
        <p14:creationId xmlns:p14="http://schemas.microsoft.com/office/powerpoint/2010/main" val="413006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the P-Card Administrator’s responsibility to make sure that all cardholders, approving officials, and themselves are trained every</a:t>
            </a:r>
            <a:r>
              <a:rPr lang="en-US" baseline="0" dirty="0" smtClean="0"/>
              <a:t> 2 years either through Skill Soft, the OMES class, or approved agency training.  For questions, email the State P-Card Administrator.</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54</a:t>
            </a:fld>
            <a:endParaRPr lang="en-US" dirty="0"/>
          </a:p>
        </p:txBody>
      </p:sp>
    </p:spTree>
    <p:extLst>
      <p:ext uri="{BB962C8B-B14F-4D97-AF65-F5344CB8AC3E}">
        <p14:creationId xmlns:p14="http://schemas.microsoft.com/office/powerpoint/2010/main" val="2487755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attempts for resolution with the merchant should be exhausted before a formal dispute to the bank.</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59</a:t>
            </a:fld>
            <a:endParaRPr lang="en-US" dirty="0"/>
          </a:p>
        </p:txBody>
      </p:sp>
    </p:spTree>
    <p:extLst>
      <p:ext uri="{BB962C8B-B14F-4D97-AF65-F5344CB8AC3E}">
        <p14:creationId xmlns:p14="http://schemas.microsoft.com/office/powerpoint/2010/main" val="372861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in-state</a:t>
            </a:r>
            <a:r>
              <a:rPr lang="en-US" baseline="0" dirty="0" smtClean="0"/>
              <a:t> lodging we recommend that you add the State’s Tax exempt # to this letter.</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64</a:t>
            </a:fld>
            <a:endParaRPr lang="en-US" dirty="0"/>
          </a:p>
        </p:txBody>
      </p:sp>
    </p:spTree>
    <p:extLst>
      <p:ext uri="{BB962C8B-B14F-4D97-AF65-F5344CB8AC3E}">
        <p14:creationId xmlns:p14="http://schemas.microsoft.com/office/powerpoint/2010/main" val="11916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67</a:t>
            </a:fld>
            <a:endParaRPr lang="en-US" dirty="0"/>
          </a:p>
        </p:txBody>
      </p:sp>
    </p:spTree>
    <p:extLst>
      <p:ext uri="{BB962C8B-B14F-4D97-AF65-F5344CB8AC3E}">
        <p14:creationId xmlns:p14="http://schemas.microsoft.com/office/powerpoint/2010/main" val="215592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red x’s here means lots of information is</a:t>
            </a:r>
            <a:r>
              <a:rPr lang="en-US" baseline="0" dirty="0" smtClean="0"/>
              <a:t> missing.    To prevent this from happening, most if not all of this information can be defaulted into Works by the Agency P-Card Administrator.</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79</a:t>
            </a:fld>
            <a:endParaRPr lang="en-US" dirty="0"/>
          </a:p>
        </p:txBody>
      </p:sp>
    </p:spTree>
    <p:extLst>
      <p:ext uri="{BB962C8B-B14F-4D97-AF65-F5344CB8AC3E}">
        <p14:creationId xmlns:p14="http://schemas.microsoft.com/office/powerpoint/2010/main" val="380291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2</a:t>
            </a:fld>
            <a:endParaRPr lang="en-US" dirty="0"/>
          </a:p>
        </p:txBody>
      </p:sp>
    </p:spTree>
    <p:extLst>
      <p:ext uri="{BB962C8B-B14F-4D97-AF65-F5344CB8AC3E}">
        <p14:creationId xmlns:p14="http://schemas.microsoft.com/office/powerpoint/2010/main" val="149923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110596" name="Slide Number Placeholder 3"/>
          <p:cNvSpPr>
            <a:spLocks noGrp="1"/>
          </p:cNvSpPr>
          <p:nvPr>
            <p:ph type="sldNum" sz="quarter" idx="5"/>
          </p:nvPr>
        </p:nvSpPr>
        <p:spPr>
          <a:noFill/>
        </p:spPr>
        <p:txBody>
          <a:bodyPr/>
          <a:lstStyle>
            <a:lvl1pPr defTabSz="911225">
              <a:defRPr sz="1200">
                <a:solidFill>
                  <a:schemeClr val="tx1"/>
                </a:solidFill>
                <a:latin typeface="Arial" pitchFamily="34" charset="0"/>
                <a:ea typeface="ＭＳ Ｐゴシック" pitchFamily="34" charset="-128"/>
              </a:defRPr>
            </a:lvl1pPr>
            <a:lvl2pPr marL="725488" indent="-279400" defTabSz="911225">
              <a:defRPr sz="1200">
                <a:solidFill>
                  <a:schemeClr val="tx1"/>
                </a:solidFill>
                <a:latin typeface="Arial" pitchFamily="34" charset="0"/>
                <a:ea typeface="ＭＳ Ｐゴシック" pitchFamily="34" charset="-128"/>
              </a:defRPr>
            </a:lvl2pPr>
            <a:lvl3pPr marL="1117600" indent="-222250" defTabSz="911225">
              <a:defRPr sz="1200">
                <a:solidFill>
                  <a:schemeClr val="tx1"/>
                </a:solidFill>
                <a:latin typeface="Arial" pitchFamily="34" charset="0"/>
                <a:ea typeface="ＭＳ Ｐゴシック" pitchFamily="34" charset="-128"/>
              </a:defRPr>
            </a:lvl3pPr>
            <a:lvl4pPr marL="1565275" indent="-222250" defTabSz="911225">
              <a:defRPr sz="1200">
                <a:solidFill>
                  <a:schemeClr val="tx1"/>
                </a:solidFill>
                <a:latin typeface="Arial" pitchFamily="34" charset="0"/>
                <a:ea typeface="ＭＳ Ｐゴシック" pitchFamily="34" charset="-128"/>
              </a:defRPr>
            </a:lvl4pPr>
            <a:lvl5pPr marL="2012950" indent="-222250" defTabSz="911225">
              <a:defRPr sz="1200">
                <a:solidFill>
                  <a:schemeClr val="tx1"/>
                </a:solidFill>
                <a:latin typeface="Arial" pitchFamily="34" charset="0"/>
                <a:ea typeface="ＭＳ Ｐゴシック" pitchFamily="34" charset="-128"/>
              </a:defRPr>
            </a:lvl5pPr>
            <a:lvl6pPr marL="2470150" indent="-222250" defTabSz="911225"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27350" indent="-222250" defTabSz="911225"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384550" indent="-222250" defTabSz="911225"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41750" indent="-222250" defTabSz="911225"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fld id="{18C9E4C3-5283-42E6-9578-5A7680A31102}" type="slidenum">
              <a:rPr lang="en-US" altLang="en-US" smtClean="0"/>
              <a:pPr/>
              <a:t>107</a:t>
            </a:fld>
            <a:endParaRPr lang="en-US" altLang="en-US" dirty="0" smtClean="0"/>
          </a:p>
        </p:txBody>
      </p:sp>
    </p:spTree>
    <p:extLst>
      <p:ext uri="{BB962C8B-B14F-4D97-AF65-F5344CB8AC3E}">
        <p14:creationId xmlns:p14="http://schemas.microsoft.com/office/powerpoint/2010/main" val="136972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profiles should be updated at least 30 minutes prior to booking</a:t>
            </a:r>
            <a:r>
              <a:rPr lang="en-US" baseline="0" dirty="0" smtClean="0"/>
              <a:t> flights to allow the changes to route through the system.  To pull the changes into the system, you will need to log off and then log back in so it’s a good idea to update all profiles of your travelers well in advance of needing to book flights.</a:t>
            </a:r>
            <a:endParaRPr lang="en-US" dirty="0" smtClean="0"/>
          </a:p>
        </p:txBody>
      </p:sp>
      <p:sp>
        <p:nvSpPr>
          <p:cNvPr id="4" name="Slide Number Placeholder 3"/>
          <p:cNvSpPr>
            <a:spLocks noGrp="1"/>
          </p:cNvSpPr>
          <p:nvPr>
            <p:ph type="sldNum" sz="quarter" idx="10"/>
          </p:nvPr>
        </p:nvSpPr>
        <p:spPr/>
        <p:txBody>
          <a:bodyPr/>
          <a:lstStyle/>
          <a:p>
            <a:fld id="{B46EC1E1-3FB7-4E04-A994-24C80302B533}" type="slidenum">
              <a:rPr lang="en-US" smtClean="0"/>
              <a:pPr/>
              <a:t>108</a:t>
            </a:fld>
            <a:endParaRPr lang="en-US" dirty="0"/>
          </a:p>
        </p:txBody>
      </p:sp>
    </p:spTree>
    <p:extLst>
      <p:ext uri="{BB962C8B-B14F-4D97-AF65-F5344CB8AC3E}">
        <p14:creationId xmlns:p14="http://schemas.microsoft.com/office/powerpoint/2010/main" val="397594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110</a:t>
            </a:fld>
            <a:endParaRPr lang="en-US" dirty="0"/>
          </a:p>
        </p:txBody>
      </p:sp>
    </p:spTree>
    <p:extLst>
      <p:ext uri="{BB962C8B-B14F-4D97-AF65-F5344CB8AC3E}">
        <p14:creationId xmlns:p14="http://schemas.microsoft.com/office/powerpoint/2010/main" val="48380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3</a:t>
            </a:fld>
            <a:endParaRPr lang="en-US" dirty="0"/>
          </a:p>
        </p:txBody>
      </p:sp>
    </p:spTree>
    <p:extLst>
      <p:ext uri="{BB962C8B-B14F-4D97-AF65-F5344CB8AC3E}">
        <p14:creationId xmlns:p14="http://schemas.microsoft.com/office/powerpoint/2010/main" val="94121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Approving</a:t>
            </a:r>
            <a:r>
              <a:rPr lang="en-US" baseline="0" dirty="0" smtClean="0"/>
              <a:t> Officials are one level above the cardholder based on the agency’s organizational chart.</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7</a:t>
            </a:fld>
            <a:endParaRPr lang="en-US" dirty="0"/>
          </a:p>
        </p:txBody>
      </p:sp>
    </p:spTree>
    <p:extLst>
      <p:ext uri="{BB962C8B-B14F-4D97-AF65-F5344CB8AC3E}">
        <p14:creationId xmlns:p14="http://schemas.microsoft.com/office/powerpoint/2010/main" val="301393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11</a:t>
            </a:fld>
            <a:endParaRPr lang="en-US" dirty="0"/>
          </a:p>
        </p:txBody>
      </p:sp>
    </p:spTree>
    <p:extLst>
      <p:ext uri="{BB962C8B-B14F-4D97-AF65-F5344CB8AC3E}">
        <p14:creationId xmlns:p14="http://schemas.microsoft.com/office/powerpoint/2010/main" val="196106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14</a:t>
            </a:fld>
            <a:endParaRPr lang="en-US" dirty="0"/>
          </a:p>
        </p:txBody>
      </p:sp>
    </p:spTree>
    <p:extLst>
      <p:ext uri="{BB962C8B-B14F-4D97-AF65-F5344CB8AC3E}">
        <p14:creationId xmlns:p14="http://schemas.microsoft.com/office/powerpoint/2010/main" val="16658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16</a:t>
            </a:fld>
            <a:endParaRPr lang="en-US" dirty="0"/>
          </a:p>
        </p:txBody>
      </p:sp>
    </p:spTree>
    <p:extLst>
      <p:ext uri="{BB962C8B-B14F-4D97-AF65-F5344CB8AC3E}">
        <p14:creationId xmlns:p14="http://schemas.microsoft.com/office/powerpoint/2010/main" val="78649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Refund checks,</a:t>
            </a:r>
            <a:r>
              <a:rPr lang="en-US" baseline="0" dirty="0" smtClean="0"/>
              <a:t> store credit, cash, are NOT acceptable forms of refunds.  If the store won’t refund in the proper manner, you’ll need to seriously consider not using them in the future.</a:t>
            </a:r>
            <a:endParaRPr lang="en-US" dirty="0"/>
          </a:p>
        </p:txBody>
      </p:sp>
      <p:sp>
        <p:nvSpPr>
          <p:cNvPr id="4" name="Slide Number Placeholder 3"/>
          <p:cNvSpPr>
            <a:spLocks noGrp="1"/>
          </p:cNvSpPr>
          <p:nvPr>
            <p:ph type="sldNum" sz="quarter" idx="10"/>
          </p:nvPr>
        </p:nvSpPr>
        <p:spPr/>
        <p:txBody>
          <a:bodyPr/>
          <a:lstStyle/>
          <a:p>
            <a:fld id="{B46EC1E1-3FB7-4E04-A994-24C80302B533}" type="slidenum">
              <a:rPr lang="en-US" smtClean="0"/>
              <a:pPr/>
              <a:t>17</a:t>
            </a:fld>
            <a:endParaRPr lang="en-US" dirty="0"/>
          </a:p>
        </p:txBody>
      </p:sp>
    </p:spTree>
    <p:extLst>
      <p:ext uri="{BB962C8B-B14F-4D97-AF65-F5344CB8AC3E}">
        <p14:creationId xmlns:p14="http://schemas.microsoft.com/office/powerpoint/2010/main" val="351844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11C5F-38EA-444B-B98C-629B280AA44F}" type="slidenum">
              <a:rPr lang="en-US" smtClean="0"/>
              <a:pPr/>
              <a:t>33</a:t>
            </a:fld>
            <a:endParaRPr lang="en-US" dirty="0"/>
          </a:p>
        </p:txBody>
      </p:sp>
    </p:spTree>
    <p:extLst>
      <p:ext uri="{BB962C8B-B14F-4D97-AF65-F5344CB8AC3E}">
        <p14:creationId xmlns:p14="http://schemas.microsoft.com/office/powerpoint/2010/main" val="257305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015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90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46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400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4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30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423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7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23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7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134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571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797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402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914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553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983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41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32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8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67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826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402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924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069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3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771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77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633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34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79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94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344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415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579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702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337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17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97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327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288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118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967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593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C4D91-605B-4934-8B7C-48FC60387B18}" type="datetimeFigureOut">
              <a:rPr lang="en-US" smtClean="0"/>
              <a:pPr/>
              <a:t>10/26/2015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C44C80-6D91-4275-810C-3DF0FBBD339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C4D91-605B-4934-8B7C-48FC60387B18}" type="datetimeFigureOut">
              <a:rPr lang="en-US" smtClean="0"/>
              <a:pPr/>
              <a:t>10/26/2015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44C80-6D91-4275-810C-3DF0FBBD339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35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163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2271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7F58D-A670-4C84-B40D-DAD69E124C43}" type="datetimeFigureOut">
              <a:rPr lang="en-US" smtClean="0">
                <a:solidFill>
                  <a:prstClr val="black">
                    <a:tint val="75000"/>
                  </a:prstClr>
                </a:solidFill>
              </a:rPr>
              <a:pPr/>
              <a:t>10/26/2015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0E4A2-72AF-4DE7-B819-180FF301D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1580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mailto:linda.powell@omes.ok.gov" TargetMode="External"/><Relationship Id="rId2" Type="http://schemas.openxmlformats.org/officeDocument/2006/relationships/hyperlink" Target="mailto:richard.williams@omes.ok.gov" TargetMode="External"/><Relationship Id="rId1" Type="http://schemas.openxmlformats.org/officeDocument/2006/relationships/slideLayout" Target="../slideLayouts/slideLayout6.xml"/><Relationship Id="rId4" Type="http://schemas.openxmlformats.org/officeDocument/2006/relationships/hyperlink" Target="mailto:agency.travel@omes.ok.gov"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omes.ok.gov/"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ok.gov/DCS/Central_Purchasing/Agency_Travel"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mailto:Oklahoma@us.fcm.trave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concursolutions.com/" TargetMode="External"/><Relationship Id="rId4" Type="http://schemas.openxmlformats.org/officeDocument/2006/relationships/hyperlink" Target="mailto:online@corp.fcm.travel"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hyperlink" Target="mailto:servicedesk@omes.ok.gov"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hyperlink" Target="mailto:Daron.Hoggatt@omes.ok.gov" TargetMode="External"/><Relationship Id="rId2" Type="http://schemas.openxmlformats.org/officeDocument/2006/relationships/image" Target="../media/image1.jpg"/><Relationship Id="rId1" Type="http://schemas.openxmlformats.org/officeDocument/2006/relationships/slideLayout" Target="../slideLayouts/slideLayout51.xml"/><Relationship Id="rId6" Type="http://schemas.openxmlformats.org/officeDocument/2006/relationships/hyperlink" Target="mailto:Amanda.Wagaman@omes.ok.gov" TargetMode="External"/><Relationship Id="rId5" Type="http://schemas.openxmlformats.org/officeDocument/2006/relationships/hyperlink" Target="mailto:Mary.Brown@omes.ok.gov" TargetMode="External"/><Relationship Id="rId4" Type="http://schemas.openxmlformats.org/officeDocument/2006/relationships/hyperlink" Target="mailto:Teresa.Sherwood@omes.ok.gov"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www.omes.ok.gov/"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aml.com/PINCheck"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mailto:pcard@omes.ok.gov"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200400"/>
            <a:ext cx="8077200" cy="1673352"/>
          </a:xfrm>
          <a:prstGeom prst="rect">
            <a:avLst/>
          </a:prstGeom>
        </p:spPr>
        <p:txBody>
          <a:bodyPr>
            <a:normAutofit fontScale="37500" lnSpcReduction="20000"/>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6400" dirty="0" smtClean="0">
                <a:solidFill>
                  <a:schemeClr val="tx1"/>
                </a:solidFill>
                <a:latin typeface="Arial" pitchFamily="34" charset="0"/>
                <a:cs typeface="Arial" pitchFamily="34" charset="0"/>
              </a:rPr>
              <a:t>State of Oklahoma</a:t>
            </a:r>
            <a:br>
              <a:rPr lang="en-US" sz="6400" dirty="0" smtClean="0">
                <a:solidFill>
                  <a:schemeClr val="tx1"/>
                </a:solidFill>
                <a:latin typeface="Arial" pitchFamily="34" charset="0"/>
                <a:cs typeface="Arial" pitchFamily="34" charset="0"/>
              </a:rPr>
            </a:br>
            <a:r>
              <a:rPr lang="en-US" sz="6400" dirty="0" smtClean="0">
                <a:solidFill>
                  <a:schemeClr val="tx1"/>
                </a:solidFill>
                <a:latin typeface="Arial" pitchFamily="34" charset="0"/>
                <a:cs typeface="Arial" pitchFamily="34" charset="0"/>
              </a:rPr>
              <a:t> Office of Management and Enterprise</a:t>
            </a:r>
          </a:p>
          <a:p>
            <a:pPr algn="ctr"/>
            <a:r>
              <a:rPr lang="en-US" sz="6400" dirty="0" smtClean="0">
                <a:solidFill>
                  <a:schemeClr val="tx1"/>
                </a:solidFill>
                <a:latin typeface="Arial" pitchFamily="34" charset="0"/>
                <a:cs typeface="Arial" pitchFamily="34" charset="0"/>
              </a:rPr>
              <a:t>Services (OMES)</a:t>
            </a:r>
          </a:p>
          <a:p>
            <a:pPr algn="ctr"/>
            <a:r>
              <a:rPr lang="en-US" dirty="0" smtClean="0"/>
              <a:t/>
            </a:r>
            <a:br>
              <a:rPr lang="en-US" dirty="0" smtClean="0"/>
            </a:br>
            <a:r>
              <a:rPr lang="en-US" dirty="0" smtClean="0"/>
              <a:t/>
            </a:r>
            <a:br>
              <a:rPr lang="en-US" dirty="0" smtClean="0"/>
            </a:br>
            <a:endParaRPr lang="en-US" dirty="0"/>
          </a:p>
        </p:txBody>
      </p:sp>
      <p:sp>
        <p:nvSpPr>
          <p:cNvPr id="6" name="Subtitle 2"/>
          <p:cNvSpPr txBox="1">
            <a:spLocks/>
          </p:cNvSpPr>
          <p:nvPr/>
        </p:nvSpPr>
        <p:spPr>
          <a:xfrm>
            <a:off x="2559050" y="4584193"/>
            <a:ext cx="4191000" cy="149961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ctr">
              <a:buNone/>
            </a:pPr>
            <a:r>
              <a:rPr lang="en-US" dirty="0" smtClean="0"/>
              <a:t>SWC 200</a:t>
            </a:r>
          </a:p>
          <a:p>
            <a:pPr algn="ctr">
              <a:buNone/>
            </a:pPr>
            <a:r>
              <a:rPr lang="en-US" dirty="0" smtClean="0"/>
              <a:t>State P-Card</a:t>
            </a:r>
          </a:p>
        </p:txBody>
      </p:sp>
      <p:pic>
        <p:nvPicPr>
          <p:cNvPr id="58373" name="Picture 5" descr="I:\Dept\Communications Department\Graphics\State Seals\Fancy Two Color.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005586"/>
            <a:ext cx="1689100" cy="16891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286000" y="4267200"/>
            <a:ext cx="510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764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itemaker.umich.edu/yanca.356/files/clipart_moneysymbol.jpg" hidden="1"/>
          <p:cNvPicPr>
            <a:picLocks noChangeAspect="1" noChangeArrowheads="1"/>
          </p:cNvPicPr>
          <p:nvPr/>
        </p:nvPicPr>
        <p:blipFill>
          <a:blip r:embed="rId2" cstate="print"/>
          <a:srcRect/>
          <a:stretch>
            <a:fillRect/>
          </a:stretch>
        </p:blipFill>
        <p:spPr bwMode="auto">
          <a:xfrm flipH="1">
            <a:off x="0" y="-16879"/>
            <a:ext cx="9103968" cy="6741529"/>
          </a:xfrm>
          <a:prstGeom prst="rect">
            <a:avLst/>
          </a:prstGeom>
          <a:noFill/>
        </p:spPr>
      </p:pic>
      <p:sp>
        <p:nvSpPr>
          <p:cNvPr id="2" name="Title 1"/>
          <p:cNvSpPr>
            <a:spLocks noGrp="1"/>
          </p:cNvSpPr>
          <p:nvPr>
            <p:ph type="title"/>
          </p:nvPr>
        </p:nvSpPr>
        <p:spPr/>
        <p:txBody>
          <a:bodyPr/>
          <a:lstStyle/>
          <a:p>
            <a:r>
              <a:rPr lang="en-US" dirty="0" smtClean="0"/>
              <a:t>Encumbering Funds</a:t>
            </a:r>
            <a:endParaRPr lang="en-US" dirty="0"/>
          </a:p>
        </p:txBody>
      </p:sp>
      <p:sp>
        <p:nvSpPr>
          <p:cNvPr id="3" name="Content Placeholder 2"/>
          <p:cNvSpPr>
            <a:spLocks noGrp="1"/>
          </p:cNvSpPr>
          <p:nvPr>
            <p:ph idx="1"/>
          </p:nvPr>
        </p:nvSpPr>
        <p:spPr/>
        <p:txBody>
          <a:bodyPr/>
          <a:lstStyle/>
          <a:p>
            <a:r>
              <a:rPr lang="en-US" sz="2000" b="1" dirty="0" smtClean="0"/>
              <a:t>Authority Order</a:t>
            </a:r>
          </a:p>
          <a:p>
            <a:pPr lvl="1"/>
            <a:r>
              <a:rPr lang="en-US" sz="2000" b="1" dirty="0"/>
              <a:t>A</a:t>
            </a:r>
            <a:r>
              <a:rPr lang="en-US" sz="2000" b="1" dirty="0" smtClean="0"/>
              <a:t>O should have sufficient encumbrance to cover all transactions prior to making the transaction (Encumbrance Law §62-34.62)</a:t>
            </a:r>
          </a:p>
          <a:p>
            <a:pPr lvl="2"/>
            <a:r>
              <a:rPr lang="en-US" sz="1600" b="1" dirty="0" smtClean="0"/>
              <a:t>Change Orders to amend the encumbrance may be processed as necessary</a:t>
            </a:r>
          </a:p>
          <a:p>
            <a:pPr lvl="2"/>
            <a:r>
              <a:rPr lang="en-US" sz="1600" b="1" dirty="0" smtClean="0"/>
              <a:t>A new AO should be issued each new fiscal year</a:t>
            </a:r>
          </a:p>
          <a:p>
            <a:pPr lvl="1"/>
            <a:r>
              <a:rPr lang="en-US" sz="2000" b="1" dirty="0" smtClean="0"/>
              <a:t>Establish an Authority Order in PeopleSoft using:</a:t>
            </a:r>
          </a:p>
          <a:p>
            <a:pPr lvl="2"/>
            <a:r>
              <a:rPr lang="en-US" sz="1600" b="1" dirty="0" smtClean="0"/>
              <a:t>Supplier ID - 0000001101</a:t>
            </a:r>
          </a:p>
          <a:p>
            <a:pPr lvl="2"/>
            <a:r>
              <a:rPr lang="en-US" sz="1600" b="1" dirty="0" smtClean="0"/>
              <a:t>Supplier Location – 0002</a:t>
            </a:r>
          </a:p>
          <a:p>
            <a:pPr lvl="2"/>
            <a:r>
              <a:rPr lang="en-US" sz="1600" b="1" dirty="0" smtClean="0"/>
              <a:t>PO Header Details – PO Type=AO/ITAO Origin=EXC</a:t>
            </a:r>
          </a:p>
          <a:p>
            <a:pPr lvl="2"/>
            <a:r>
              <a:rPr lang="en-US" sz="1600" b="1" dirty="0" smtClean="0"/>
              <a:t>Item Number – 1000010910</a:t>
            </a:r>
          </a:p>
          <a:p>
            <a:pPr lvl="2"/>
            <a:r>
              <a:rPr lang="en-US" sz="1600" b="1" dirty="0" smtClean="0"/>
              <a:t>Category Number – 84141602 (defaults in with Item Number)</a:t>
            </a:r>
          </a:p>
          <a:p>
            <a:pPr lvl="2"/>
            <a:r>
              <a:rPr lang="en-US" sz="1600" b="1" dirty="0" smtClean="0"/>
              <a:t>Set Matching to “No Match” (No 11 on header)</a:t>
            </a:r>
          </a:p>
          <a:p>
            <a:pPr lvl="2"/>
            <a:r>
              <a:rPr lang="en-US" sz="1600" b="1" dirty="0" smtClean="0"/>
              <a:t>Account Number – 601100</a:t>
            </a:r>
          </a:p>
          <a:p>
            <a:pPr lvl="2"/>
            <a:r>
              <a:rPr lang="en-US" sz="1600" b="1" dirty="0" smtClean="0"/>
              <a:t>Mark as “Amount Only”, Optional Receiving</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579438"/>
            <a:ext cx="838200" cy="838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505200"/>
            <a:ext cx="2114472" cy="2393803"/>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918051"/>
            <a:ext cx="8534400" cy="5207893"/>
          </a:xfrm>
          <a:prstGeom prst="rect">
            <a:avLst/>
          </a:prstGeom>
        </p:spPr>
      </p:pic>
    </p:spTree>
    <p:extLst>
      <p:ext uri="{BB962C8B-B14F-4D97-AF65-F5344CB8AC3E}">
        <p14:creationId xmlns:p14="http://schemas.microsoft.com/office/powerpoint/2010/main" val="32041811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88" y="685800"/>
            <a:ext cx="8229600" cy="1143000"/>
          </a:xfrm>
        </p:spPr>
        <p:txBody>
          <a:bodyPr>
            <a:normAutofit fontScale="90000"/>
          </a:bodyPr>
          <a:lstStyle/>
          <a:p>
            <a:r>
              <a:rPr lang="en-US" b="1" dirty="0" smtClean="0"/>
              <a:t>State Travel Office</a:t>
            </a:r>
            <a:br>
              <a:rPr lang="en-US" b="1" dirty="0" smtClean="0"/>
            </a:br>
            <a:r>
              <a:rPr lang="en-US" b="1" dirty="0" smtClean="0"/>
              <a:t>Contact Information</a:t>
            </a:r>
            <a:endParaRPr lang="en-US" b="1" dirty="0"/>
          </a:p>
        </p:txBody>
      </p:sp>
      <p:sp>
        <p:nvSpPr>
          <p:cNvPr id="4" name="TextBox 3"/>
          <p:cNvSpPr txBox="1"/>
          <p:nvPr/>
        </p:nvSpPr>
        <p:spPr>
          <a:xfrm>
            <a:off x="481988" y="2438400"/>
            <a:ext cx="8382000" cy="4247317"/>
          </a:xfrm>
          <a:prstGeom prst="rect">
            <a:avLst/>
          </a:prstGeom>
          <a:noFill/>
        </p:spPr>
        <p:txBody>
          <a:bodyPr wrap="square" rtlCol="0">
            <a:spAutoFit/>
          </a:bodyPr>
          <a:lstStyle/>
          <a:p>
            <a:r>
              <a:rPr lang="en-US" b="1" dirty="0" smtClean="0"/>
              <a:t>STATE </a:t>
            </a:r>
            <a:r>
              <a:rPr lang="en-US" b="1" dirty="0"/>
              <a:t>TRAVEL </a:t>
            </a:r>
            <a:r>
              <a:rPr lang="en-US" b="1" dirty="0" smtClean="0"/>
              <a:t>MANAGER			TRAVEL PROGRAM ADMINISTRATOR</a:t>
            </a:r>
            <a:endParaRPr lang="en-US" b="1" dirty="0"/>
          </a:p>
          <a:p>
            <a:endParaRPr lang="en-US" b="1" dirty="0" smtClean="0"/>
          </a:p>
          <a:p>
            <a:r>
              <a:rPr lang="en-US" dirty="0" smtClean="0"/>
              <a:t>Richard Williams				Linda Powell</a:t>
            </a:r>
          </a:p>
          <a:p>
            <a:r>
              <a:rPr lang="en-US" dirty="0" smtClean="0"/>
              <a:t>(405) 522-4812				(405) 522-1654</a:t>
            </a:r>
          </a:p>
          <a:p>
            <a:r>
              <a:rPr lang="en-US" dirty="0" smtClean="0">
                <a:hlinkClick r:id="rId2"/>
              </a:rPr>
              <a:t>richard.williams@omes.ok.gov</a:t>
            </a:r>
            <a:r>
              <a:rPr lang="en-US" dirty="0" smtClean="0"/>
              <a:t>		</a:t>
            </a:r>
            <a:r>
              <a:rPr lang="en-US" dirty="0" smtClean="0">
                <a:hlinkClick r:id="rId3"/>
              </a:rPr>
              <a:t>linda.powell@omes.ok.gov</a:t>
            </a:r>
            <a:endParaRPr lang="en-US" dirty="0" smtClean="0"/>
          </a:p>
          <a:p>
            <a:endParaRPr lang="en-US" dirty="0" smtClean="0"/>
          </a:p>
          <a:p>
            <a:endParaRPr lang="en-US" dirty="0"/>
          </a:p>
          <a:p>
            <a:endParaRPr lang="en-US" b="1" dirty="0" smtClean="0"/>
          </a:p>
          <a:p>
            <a:r>
              <a:rPr lang="en-US" b="1" dirty="0" smtClean="0"/>
              <a:t>			CENTRAL TRAVEL MAILBOX</a:t>
            </a:r>
          </a:p>
          <a:p>
            <a:endParaRPr lang="en-US" b="1" dirty="0"/>
          </a:p>
          <a:p>
            <a:r>
              <a:rPr lang="en-US" dirty="0" smtClean="0"/>
              <a:t>			</a:t>
            </a:r>
            <a:r>
              <a:rPr lang="en-US" dirty="0" smtClean="0">
                <a:hlinkClick r:id="rId4"/>
              </a:rPr>
              <a:t>agency.travel@omes.ok.gov</a:t>
            </a:r>
            <a:r>
              <a:rPr lang="en-US" dirty="0" smtClean="0"/>
              <a:t> </a:t>
            </a:r>
            <a:endParaRPr lang="en-US" dirty="0"/>
          </a:p>
          <a:p>
            <a:endParaRPr lang="en-US" b="1" dirty="0" smtClean="0"/>
          </a:p>
          <a:p>
            <a:endParaRPr lang="en-US" b="1" dirty="0"/>
          </a:p>
          <a:p>
            <a:endParaRPr lang="en-US" dirty="0"/>
          </a:p>
          <a:p>
            <a:endParaRPr lang="en-US" dirty="0"/>
          </a:p>
        </p:txBody>
      </p:sp>
    </p:spTree>
    <p:extLst>
      <p:ext uri="{BB962C8B-B14F-4D97-AF65-F5344CB8AC3E}">
        <p14:creationId xmlns:p14="http://schemas.microsoft.com/office/powerpoint/2010/main" val="9741220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2" y="533400"/>
            <a:ext cx="8229600" cy="1325562"/>
          </a:xfrm>
        </p:spPr>
        <p:txBody>
          <a:bodyPr>
            <a:normAutofit fontScale="90000"/>
          </a:bodyPr>
          <a:lstStyle/>
          <a:p>
            <a:r>
              <a:rPr lang="en-US" dirty="0" smtClean="0"/>
              <a:t>State Travel Website</a:t>
            </a:r>
            <a:br>
              <a:rPr lang="en-US" dirty="0" smtClean="0"/>
            </a:br>
            <a:r>
              <a:rPr lang="en-US" dirty="0" smtClean="0">
                <a:hlinkClick r:id="rId2"/>
              </a:rPr>
              <a:t>www.omes.ok.gov</a:t>
            </a:r>
            <a:r>
              <a:rPr lang="en-US" dirty="0" smtClean="0"/>
              <a:t> </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1692" y="2057400"/>
            <a:ext cx="7123195" cy="436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0951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hlinkClick r:id="rId2"/>
              </a:rPr>
              <a:t>http://</a:t>
            </a:r>
            <a:r>
              <a:rPr lang="en-US" sz="2000" dirty="0" smtClean="0">
                <a:hlinkClick r:id="rId2"/>
              </a:rPr>
              <a:t>www.ok.gov/DCS/Central_Purchasing/Agency_Travel</a:t>
            </a:r>
            <a:r>
              <a:rPr lang="en-US" sz="2000" dirty="0" smtClean="0"/>
              <a:t> </a:t>
            </a:r>
            <a:endParaRPr lang="en-US" sz="2000"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3719" y="1417638"/>
            <a:ext cx="719656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7872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 y="609599"/>
            <a:ext cx="8839200" cy="541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0925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001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6911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8650"/>
            <a:ext cx="8229600" cy="1143000"/>
          </a:xfrm>
        </p:spPr>
        <p:txBody>
          <a:bodyPr/>
          <a:lstStyle/>
          <a:p>
            <a:r>
              <a:rPr lang="en-US" dirty="0" smtClean="0"/>
              <a:t>Contract</a:t>
            </a:r>
            <a:endParaRPr lang="en-US" dirty="0"/>
          </a:p>
        </p:txBody>
      </p:sp>
      <p:sp>
        <p:nvSpPr>
          <p:cNvPr id="3" name="Content Placeholder 2"/>
          <p:cNvSpPr>
            <a:spLocks noGrp="1"/>
          </p:cNvSpPr>
          <p:nvPr>
            <p:ph idx="1"/>
          </p:nvPr>
        </p:nvSpPr>
        <p:spPr>
          <a:xfrm>
            <a:off x="381000" y="1981200"/>
            <a:ext cx="8229600" cy="4525963"/>
          </a:xfrm>
        </p:spPr>
        <p:txBody>
          <a:bodyPr>
            <a:normAutofit lnSpcReduction="10000"/>
          </a:bodyPr>
          <a:lstStyle/>
          <a:p>
            <a:r>
              <a:rPr lang="en-US" b="1" dirty="0" smtClean="0"/>
              <a:t>SW210</a:t>
            </a:r>
            <a:r>
              <a:rPr lang="en-US" dirty="0" smtClean="0"/>
              <a:t> – FCm for travel agent services.  This contract features an online booking tool (OBT) option for reduced booking fees.  </a:t>
            </a:r>
            <a:r>
              <a:rPr lang="en-US" sz="2400" dirty="0" smtClean="0"/>
              <a:t>(discounted vacation packages are available through the travel club link found on the employee discounts page)</a:t>
            </a:r>
          </a:p>
          <a:p>
            <a:r>
              <a:rPr lang="en-US" sz="2400" dirty="0"/>
              <a:t>Most agencies have implemented SW210.  Once your agency has been trained either by viewing the WebEx or the State Travel Office, SW210 becomes mandatory for your agency</a:t>
            </a:r>
            <a:r>
              <a:rPr lang="en-US" sz="2400" dirty="0" smtClean="0"/>
              <a:t>.</a:t>
            </a:r>
          </a:p>
          <a:p>
            <a:endParaRPr lang="en-US" sz="2400" dirty="0" smtClean="0"/>
          </a:p>
          <a:p>
            <a:r>
              <a:rPr lang="en-US" sz="2400" dirty="0" smtClean="0"/>
              <a:t>Contracted airfares for international flights and city pairs have been uploaded into Concur.</a:t>
            </a:r>
            <a:endParaRPr lang="en-US" sz="2400" dirty="0"/>
          </a:p>
          <a:p>
            <a:endParaRPr lang="en-US" sz="2400" dirty="0"/>
          </a:p>
        </p:txBody>
      </p:sp>
      <p:pic>
        <p:nvPicPr>
          <p:cNvPr id="118786" name="Picture 2" descr="http://www.sabretravelnetwork.com/images/uploads/agents.jpg"/>
          <p:cNvPicPr>
            <a:picLocks noChangeAspect="1" noChangeArrowheads="1"/>
          </p:cNvPicPr>
          <p:nvPr/>
        </p:nvPicPr>
        <p:blipFill>
          <a:blip r:embed="rId2" cstate="print"/>
          <a:srcRect/>
          <a:stretch>
            <a:fillRect/>
          </a:stretch>
        </p:blipFill>
        <p:spPr bwMode="auto">
          <a:xfrm>
            <a:off x="6248400" y="619125"/>
            <a:ext cx="2628900" cy="12573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762000" y="609600"/>
            <a:ext cx="7543800" cy="1000125"/>
          </a:xfrm>
        </p:spPr>
        <p:txBody>
          <a:bodyPr>
            <a:normAutofit/>
          </a:bodyPr>
          <a:lstStyle/>
          <a:p>
            <a:r>
              <a:rPr lang="en-US" altLang="en-US" dirty="0" smtClean="0"/>
              <a:t>FCm Operations </a:t>
            </a:r>
          </a:p>
        </p:txBody>
      </p:sp>
      <p:sp>
        <p:nvSpPr>
          <p:cNvPr id="6" name="Rectangle 5"/>
          <p:cNvSpPr/>
          <p:nvPr/>
        </p:nvSpPr>
        <p:spPr>
          <a:xfrm>
            <a:off x="762000" y="1609725"/>
            <a:ext cx="7772400" cy="6096000"/>
          </a:xfrm>
          <a:prstGeom prst="rect">
            <a:avLst/>
          </a:prstGeom>
        </p:spPr>
        <p:txBody>
          <a:bodyPr wrap="square" numCol="2">
            <a:spAutoFit/>
          </a:bodyPr>
          <a:lstStyle/>
          <a:p>
            <a:r>
              <a:rPr lang="en-US" sz="1600" b="1" dirty="0" smtClean="0">
                <a:solidFill>
                  <a:srgbClr val="00457C"/>
                </a:solidFill>
              </a:rPr>
              <a:t>Your </a:t>
            </a:r>
            <a:r>
              <a:rPr lang="en-US" sz="1600" b="1" dirty="0">
                <a:solidFill>
                  <a:srgbClr val="00457C"/>
                </a:solidFill>
              </a:rPr>
              <a:t>designated FCm team</a:t>
            </a:r>
          </a:p>
          <a:p>
            <a:endParaRPr lang="en-US" sz="1400" b="1" dirty="0" smtClean="0">
              <a:solidFill>
                <a:srgbClr val="00457C"/>
              </a:solidFill>
            </a:endParaRPr>
          </a:p>
          <a:p>
            <a:r>
              <a:rPr lang="en-US" sz="1400" b="1" dirty="0" smtClean="0">
                <a:solidFill>
                  <a:srgbClr val="00457C"/>
                </a:solidFill>
              </a:rPr>
              <a:t>Hours</a:t>
            </a:r>
            <a:r>
              <a:rPr lang="en-US" sz="1400" dirty="0">
                <a:solidFill>
                  <a:srgbClr val="00457C"/>
                </a:solidFill>
              </a:rPr>
              <a:t>: Monday - Friday</a:t>
            </a:r>
            <a:endParaRPr lang="en-US" sz="1400" b="1" dirty="0">
              <a:solidFill>
                <a:srgbClr val="00457C"/>
              </a:solidFill>
            </a:endParaRPr>
          </a:p>
          <a:p>
            <a:r>
              <a:rPr lang="en-US" sz="1400" dirty="0" smtClean="0">
                <a:solidFill>
                  <a:srgbClr val="00457C"/>
                </a:solidFill>
              </a:rPr>
              <a:t>8:00am </a:t>
            </a:r>
            <a:r>
              <a:rPr lang="en-US" sz="1400" dirty="0">
                <a:solidFill>
                  <a:srgbClr val="00457C"/>
                </a:solidFill>
              </a:rPr>
              <a:t>to 5:30pm CST</a:t>
            </a:r>
            <a:endParaRPr lang="en-US" sz="1400" b="1" dirty="0">
              <a:solidFill>
                <a:srgbClr val="00457C"/>
              </a:solidFill>
            </a:endParaRPr>
          </a:p>
          <a:p>
            <a:r>
              <a:rPr lang="en-US" sz="1400" b="1" dirty="0" smtClean="0">
                <a:solidFill>
                  <a:srgbClr val="00457C"/>
                </a:solidFill>
              </a:rPr>
              <a:t>T:</a:t>
            </a:r>
            <a:r>
              <a:rPr lang="en-US" sz="1400" dirty="0" smtClean="0">
                <a:solidFill>
                  <a:srgbClr val="00457C"/>
                </a:solidFill>
              </a:rPr>
              <a:t>  855-763-9257</a:t>
            </a:r>
            <a:endParaRPr lang="en-US" sz="1400" dirty="0">
              <a:solidFill>
                <a:srgbClr val="00457C"/>
              </a:solidFill>
            </a:endParaRPr>
          </a:p>
          <a:p>
            <a:r>
              <a:rPr lang="en-US" sz="1400" dirty="0">
                <a:solidFill>
                  <a:srgbClr val="00457C"/>
                </a:solidFill>
              </a:rPr>
              <a:t>T:  </a:t>
            </a:r>
            <a:r>
              <a:rPr lang="en-US" sz="1400" dirty="0" smtClean="0">
                <a:solidFill>
                  <a:srgbClr val="00457C"/>
                </a:solidFill>
              </a:rPr>
              <a:t>713-300-1641</a:t>
            </a:r>
            <a:endParaRPr lang="en-US" sz="1400" dirty="0">
              <a:solidFill>
                <a:srgbClr val="00457C"/>
              </a:solidFill>
            </a:endParaRPr>
          </a:p>
          <a:p>
            <a:r>
              <a:rPr lang="en-US" sz="1400" b="1" dirty="0">
                <a:solidFill>
                  <a:srgbClr val="00457C"/>
                </a:solidFill>
              </a:rPr>
              <a:t>E: </a:t>
            </a:r>
            <a:r>
              <a:rPr lang="en-US" sz="1400" u="sng" dirty="0" smtClean="0">
                <a:solidFill>
                  <a:srgbClr val="00457C"/>
                </a:solidFill>
                <a:hlinkClick r:id="rId3"/>
              </a:rPr>
              <a:t>Oklahoma@us.fcm.travel</a:t>
            </a:r>
            <a:endParaRPr lang="en-US" sz="1400" b="1" dirty="0">
              <a:solidFill>
                <a:srgbClr val="00457C"/>
              </a:solidFill>
            </a:endParaRPr>
          </a:p>
          <a:p>
            <a:r>
              <a:rPr lang="en-US" sz="1400" dirty="0">
                <a:solidFill>
                  <a:srgbClr val="00457C"/>
                </a:solidFill>
              </a:rPr>
              <a:t>8 Greenway Plaza</a:t>
            </a:r>
            <a:br>
              <a:rPr lang="en-US" sz="1400" dirty="0">
                <a:solidFill>
                  <a:srgbClr val="00457C"/>
                </a:solidFill>
              </a:rPr>
            </a:br>
            <a:r>
              <a:rPr lang="en-US" sz="1400" dirty="0">
                <a:solidFill>
                  <a:srgbClr val="00457C"/>
                </a:solidFill>
              </a:rPr>
              <a:t>Suite 615 Houston TX 77046</a:t>
            </a:r>
          </a:p>
          <a:p>
            <a:endParaRPr lang="en-US" sz="1400" b="1" dirty="0">
              <a:solidFill>
                <a:srgbClr val="00457C"/>
              </a:solidFill>
            </a:endParaRPr>
          </a:p>
          <a:p>
            <a:r>
              <a:rPr lang="en-US" sz="1400" b="1" dirty="0" smtClean="0">
                <a:solidFill>
                  <a:srgbClr val="00457C"/>
                </a:solidFill>
              </a:rPr>
              <a:t>Team </a:t>
            </a:r>
            <a:r>
              <a:rPr lang="en-US" sz="1400" b="1" dirty="0">
                <a:solidFill>
                  <a:srgbClr val="00457C"/>
                </a:solidFill>
              </a:rPr>
              <a:t>Leader</a:t>
            </a:r>
            <a:r>
              <a:rPr lang="en-US" sz="1400" dirty="0">
                <a:solidFill>
                  <a:srgbClr val="00457C"/>
                </a:solidFill>
              </a:rPr>
              <a:t/>
            </a:r>
            <a:br>
              <a:rPr lang="en-US" sz="1400" dirty="0">
                <a:solidFill>
                  <a:srgbClr val="00457C"/>
                </a:solidFill>
              </a:rPr>
            </a:br>
            <a:r>
              <a:rPr lang="en-US" sz="1400" dirty="0" err="1">
                <a:solidFill>
                  <a:srgbClr val="00457C"/>
                </a:solidFill>
              </a:rPr>
              <a:t>Alisia</a:t>
            </a:r>
            <a:r>
              <a:rPr lang="en-US" sz="1400" dirty="0">
                <a:solidFill>
                  <a:srgbClr val="00457C"/>
                </a:solidFill>
              </a:rPr>
              <a:t> Coetzee</a:t>
            </a:r>
            <a:br>
              <a:rPr lang="en-US" sz="1400" dirty="0">
                <a:solidFill>
                  <a:srgbClr val="00457C"/>
                </a:solidFill>
              </a:rPr>
            </a:br>
            <a:endParaRPr lang="en-US" sz="1400" dirty="0">
              <a:solidFill>
                <a:srgbClr val="00457C"/>
              </a:solidFill>
            </a:endParaRPr>
          </a:p>
          <a:p>
            <a:r>
              <a:rPr lang="en-US" sz="1400" b="1" dirty="0">
                <a:solidFill>
                  <a:srgbClr val="00457C"/>
                </a:solidFill>
              </a:rPr>
              <a:t>Team Members</a:t>
            </a:r>
            <a:r>
              <a:rPr lang="en-US" sz="1400" dirty="0">
                <a:solidFill>
                  <a:srgbClr val="00457C"/>
                </a:solidFill>
              </a:rPr>
              <a:t/>
            </a:r>
            <a:br>
              <a:rPr lang="en-US" sz="1400" dirty="0">
                <a:solidFill>
                  <a:srgbClr val="00457C"/>
                </a:solidFill>
              </a:rPr>
            </a:br>
            <a:r>
              <a:rPr lang="en-US" sz="1400" dirty="0" err="1" smtClean="0">
                <a:solidFill>
                  <a:srgbClr val="00457C"/>
                </a:solidFill>
              </a:rPr>
              <a:t>Chantalle</a:t>
            </a:r>
            <a:r>
              <a:rPr lang="en-US" sz="1400" dirty="0" smtClean="0">
                <a:solidFill>
                  <a:srgbClr val="00457C"/>
                </a:solidFill>
              </a:rPr>
              <a:t> </a:t>
            </a:r>
            <a:r>
              <a:rPr lang="en-US" sz="1400" dirty="0">
                <a:solidFill>
                  <a:srgbClr val="00457C"/>
                </a:solidFill>
              </a:rPr>
              <a:t>Oyardo</a:t>
            </a:r>
          </a:p>
          <a:p>
            <a:r>
              <a:rPr lang="en-US" sz="1400" dirty="0">
                <a:solidFill>
                  <a:srgbClr val="00457C"/>
                </a:solidFill>
              </a:rPr>
              <a:t>Mari Soto </a:t>
            </a:r>
          </a:p>
          <a:p>
            <a:endParaRPr lang="en-US" sz="1400" b="1" dirty="0">
              <a:solidFill>
                <a:srgbClr val="00457C"/>
              </a:solidFill>
            </a:endParaRPr>
          </a:p>
          <a:p>
            <a:endParaRPr lang="en-US" sz="1400" b="1" dirty="0">
              <a:solidFill>
                <a:srgbClr val="00457C"/>
              </a:solidFill>
            </a:endParaRPr>
          </a:p>
          <a:p>
            <a:endParaRPr lang="en-US" sz="1400" b="1" dirty="0" smtClean="0">
              <a:solidFill>
                <a:srgbClr val="00457C"/>
              </a:solidFill>
            </a:endParaRPr>
          </a:p>
          <a:p>
            <a:endParaRPr lang="en-US" sz="1400" b="1" dirty="0" smtClean="0">
              <a:solidFill>
                <a:srgbClr val="00457C"/>
              </a:solidFill>
            </a:endParaRPr>
          </a:p>
          <a:p>
            <a:endParaRPr lang="en-US" sz="1400" b="1" dirty="0">
              <a:solidFill>
                <a:srgbClr val="00457C"/>
              </a:solidFill>
            </a:endParaRPr>
          </a:p>
          <a:p>
            <a:endParaRPr lang="en-US" sz="1400" b="1" dirty="0" smtClean="0">
              <a:solidFill>
                <a:srgbClr val="00457C"/>
              </a:solidFill>
            </a:endParaRPr>
          </a:p>
          <a:p>
            <a:endParaRPr lang="en-US" sz="1400" b="1" dirty="0">
              <a:solidFill>
                <a:srgbClr val="00457C"/>
              </a:solidFill>
            </a:endParaRPr>
          </a:p>
          <a:p>
            <a:endParaRPr lang="en-US" sz="1400" b="1" dirty="0" smtClean="0">
              <a:solidFill>
                <a:srgbClr val="00457C"/>
              </a:solidFill>
            </a:endParaRPr>
          </a:p>
          <a:p>
            <a:endParaRPr lang="en-US" sz="1400" b="1" dirty="0">
              <a:solidFill>
                <a:srgbClr val="00457C"/>
              </a:solidFill>
            </a:endParaRPr>
          </a:p>
          <a:p>
            <a:endParaRPr lang="en-US" sz="1400" b="1" dirty="0" smtClean="0">
              <a:solidFill>
                <a:srgbClr val="00457C"/>
              </a:solidFill>
            </a:endParaRPr>
          </a:p>
          <a:p>
            <a:endParaRPr lang="en-US" sz="1400" b="1" dirty="0">
              <a:solidFill>
                <a:srgbClr val="00457C"/>
              </a:solidFill>
            </a:endParaRPr>
          </a:p>
          <a:p>
            <a:r>
              <a:rPr lang="en-US" sz="1600" b="1" dirty="0" smtClean="0">
                <a:solidFill>
                  <a:srgbClr val="00457C"/>
                </a:solidFill>
              </a:rPr>
              <a:t>Afterhours </a:t>
            </a:r>
            <a:r>
              <a:rPr lang="en-US" sz="1600" b="1" dirty="0">
                <a:solidFill>
                  <a:srgbClr val="00457C"/>
                </a:solidFill>
              </a:rPr>
              <a:t>Emergency Travel Center (ETC)</a:t>
            </a:r>
          </a:p>
          <a:p>
            <a:endParaRPr lang="en-US" sz="1400" b="1" dirty="0" smtClean="0">
              <a:solidFill>
                <a:srgbClr val="00457C"/>
              </a:solidFill>
            </a:endParaRPr>
          </a:p>
          <a:p>
            <a:r>
              <a:rPr lang="en-US" sz="1400" b="1" dirty="0" smtClean="0">
                <a:solidFill>
                  <a:srgbClr val="00457C"/>
                </a:solidFill>
              </a:rPr>
              <a:t>Calling </a:t>
            </a:r>
            <a:r>
              <a:rPr lang="en-US" sz="1400" b="1" dirty="0">
                <a:solidFill>
                  <a:srgbClr val="00457C"/>
                </a:solidFill>
              </a:rPr>
              <a:t>from within USA: </a:t>
            </a:r>
            <a:br>
              <a:rPr lang="en-US" sz="1400" b="1" dirty="0">
                <a:solidFill>
                  <a:srgbClr val="00457C"/>
                </a:solidFill>
              </a:rPr>
            </a:br>
            <a:r>
              <a:rPr lang="en-US" sz="1400" b="1" dirty="0">
                <a:solidFill>
                  <a:srgbClr val="00457C"/>
                </a:solidFill>
              </a:rPr>
              <a:t>855-763-9257</a:t>
            </a:r>
          </a:p>
          <a:p>
            <a:r>
              <a:rPr lang="en-US" sz="1400" b="1" dirty="0">
                <a:solidFill>
                  <a:srgbClr val="00457C"/>
                </a:solidFill>
              </a:rPr>
              <a:t>Calling from overseas: </a:t>
            </a:r>
            <a:br>
              <a:rPr lang="en-US" sz="1400" b="1" dirty="0">
                <a:solidFill>
                  <a:srgbClr val="00457C"/>
                </a:solidFill>
              </a:rPr>
            </a:br>
            <a:r>
              <a:rPr lang="en-US" sz="1400" dirty="0">
                <a:solidFill>
                  <a:srgbClr val="00457C"/>
                </a:solidFill>
              </a:rPr>
              <a:t>+1-847-597-6195</a:t>
            </a:r>
            <a:endParaRPr lang="en-US" sz="1400" b="1" dirty="0">
              <a:solidFill>
                <a:srgbClr val="00457C"/>
              </a:solidFill>
            </a:endParaRPr>
          </a:p>
          <a:p>
            <a:endParaRPr lang="en-US" sz="1400" b="1" dirty="0" smtClean="0">
              <a:solidFill>
                <a:srgbClr val="00457C"/>
              </a:solidFill>
            </a:endParaRPr>
          </a:p>
          <a:p>
            <a:r>
              <a:rPr lang="en-US" sz="1400" b="1" dirty="0" smtClean="0">
                <a:solidFill>
                  <a:srgbClr val="00457C"/>
                </a:solidFill>
              </a:rPr>
              <a:t>FCm </a:t>
            </a:r>
            <a:r>
              <a:rPr lang="en-US" sz="1400" b="1" dirty="0">
                <a:solidFill>
                  <a:srgbClr val="00457C"/>
                </a:solidFill>
              </a:rPr>
              <a:t>Online </a:t>
            </a:r>
            <a:r>
              <a:rPr lang="en-US" sz="1400" b="1" dirty="0" smtClean="0">
                <a:solidFill>
                  <a:srgbClr val="00457C"/>
                </a:solidFill>
              </a:rPr>
              <a:t>Helpdesk Concur </a:t>
            </a:r>
            <a:r>
              <a:rPr lang="en-US" sz="1400" b="1" dirty="0">
                <a:solidFill>
                  <a:srgbClr val="00457C"/>
                </a:solidFill>
              </a:rPr>
              <a:t>Helpdesk</a:t>
            </a:r>
            <a:r>
              <a:rPr lang="en-US" sz="1400" dirty="0">
                <a:solidFill>
                  <a:srgbClr val="00457C"/>
                </a:solidFill>
              </a:rPr>
              <a:t/>
            </a:r>
            <a:br>
              <a:rPr lang="en-US" sz="1400" dirty="0">
                <a:solidFill>
                  <a:srgbClr val="00457C"/>
                </a:solidFill>
              </a:rPr>
            </a:br>
            <a:r>
              <a:rPr lang="en-US" sz="1400" dirty="0">
                <a:solidFill>
                  <a:srgbClr val="00457C"/>
                </a:solidFill>
              </a:rPr>
              <a:t>For technical assistance, please contact the Concur helpdesk</a:t>
            </a:r>
          </a:p>
          <a:p>
            <a:r>
              <a:rPr lang="en-US" sz="1400" b="1" dirty="0">
                <a:solidFill>
                  <a:srgbClr val="00457C"/>
                </a:solidFill>
              </a:rPr>
              <a:t>Hours:</a:t>
            </a:r>
            <a:r>
              <a:rPr lang="en-US" sz="1400" dirty="0">
                <a:solidFill>
                  <a:srgbClr val="00457C"/>
                </a:solidFill>
              </a:rPr>
              <a:t> Monday - Friday</a:t>
            </a:r>
          </a:p>
          <a:p>
            <a:r>
              <a:rPr lang="en-US" sz="1400" dirty="0">
                <a:solidFill>
                  <a:srgbClr val="00457C"/>
                </a:solidFill>
              </a:rPr>
              <a:t>8:00am to 8:00pm ET</a:t>
            </a:r>
          </a:p>
          <a:p>
            <a:r>
              <a:rPr lang="en-US" sz="1400" b="1" dirty="0">
                <a:solidFill>
                  <a:srgbClr val="00457C"/>
                </a:solidFill>
              </a:rPr>
              <a:t>T: </a:t>
            </a:r>
            <a:r>
              <a:rPr lang="en-US" sz="1400" dirty="0">
                <a:solidFill>
                  <a:srgbClr val="00457C"/>
                </a:solidFill>
              </a:rPr>
              <a:t>888-308-3288</a:t>
            </a:r>
          </a:p>
          <a:p>
            <a:r>
              <a:rPr lang="en-US" sz="1400" b="1" dirty="0">
                <a:solidFill>
                  <a:srgbClr val="00457C"/>
                </a:solidFill>
              </a:rPr>
              <a:t>E: </a:t>
            </a:r>
            <a:r>
              <a:rPr lang="en-US" sz="1400" u="sng" dirty="0">
                <a:solidFill>
                  <a:srgbClr val="00457C"/>
                </a:solidFill>
                <a:hlinkClick r:id="rId4"/>
              </a:rPr>
              <a:t>online@corp.fcm.travel</a:t>
            </a:r>
            <a:endParaRPr lang="en-US" sz="1400" dirty="0">
              <a:solidFill>
                <a:srgbClr val="00457C"/>
              </a:solidFill>
            </a:endParaRPr>
          </a:p>
          <a:p>
            <a:r>
              <a:rPr lang="en-US" sz="1400" dirty="0">
                <a:solidFill>
                  <a:srgbClr val="00457C"/>
                </a:solidFill>
              </a:rPr>
              <a:t> </a:t>
            </a:r>
          </a:p>
          <a:p>
            <a:r>
              <a:rPr lang="en-US" sz="1400" b="1" dirty="0">
                <a:solidFill>
                  <a:srgbClr val="00457C"/>
                </a:solidFill>
              </a:rPr>
              <a:t>Concur</a:t>
            </a:r>
            <a:endParaRPr lang="en-US" sz="1400" dirty="0">
              <a:solidFill>
                <a:srgbClr val="00457C"/>
              </a:solidFill>
            </a:endParaRPr>
          </a:p>
          <a:p>
            <a:r>
              <a:rPr lang="en-US" sz="1400" u="sng" dirty="0" smtClean="0">
                <a:solidFill>
                  <a:srgbClr val="00457C"/>
                </a:solidFill>
                <a:hlinkClick r:id="rId5"/>
              </a:rPr>
              <a:t>www.concursolutions.com</a:t>
            </a:r>
            <a:endParaRPr lang="en-US" sz="1400" dirty="0">
              <a:solidFill>
                <a:srgbClr val="00457C"/>
              </a:solidFill>
            </a:endParaRPr>
          </a:p>
        </p:txBody>
      </p:sp>
    </p:spTree>
    <p:extLst>
      <p:ext uri="{BB962C8B-B14F-4D97-AF65-F5344CB8AC3E}">
        <p14:creationId xmlns:p14="http://schemas.microsoft.com/office/powerpoint/2010/main" val="135763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Traveler Profiles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Traveler profiles can be managed by the travel arranger</a:t>
            </a:r>
          </a:p>
          <a:p>
            <a:r>
              <a:rPr lang="en-US" dirty="0" smtClean="0"/>
              <a:t>Once information is entered it is saved for future bookings</a:t>
            </a:r>
          </a:p>
          <a:p>
            <a:r>
              <a:rPr lang="en-US" dirty="0" smtClean="0"/>
              <a:t>Agent team accesses traveler profiles to provide assistance</a:t>
            </a:r>
          </a:p>
          <a:p>
            <a:r>
              <a:rPr lang="en-US" dirty="0" smtClean="0"/>
              <a:t>Assistance is available from the State Travel Office with entering new employees</a:t>
            </a:r>
          </a:p>
          <a:p>
            <a:r>
              <a:rPr lang="en-US" dirty="0" smtClean="0"/>
              <a:t>Guests can be booked without setting up a profile</a:t>
            </a:r>
            <a:endParaRPr lang="en-US" dirty="0"/>
          </a:p>
        </p:txBody>
      </p:sp>
    </p:spTree>
    <p:extLst>
      <p:ext uri="{BB962C8B-B14F-4D97-AF65-F5344CB8AC3E}">
        <p14:creationId xmlns:p14="http://schemas.microsoft.com/office/powerpoint/2010/main" val="36262114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685800"/>
            <a:ext cx="1038746" cy="646331"/>
          </a:xfrm>
          <a:prstGeom prst="rect">
            <a:avLst/>
          </a:prstGeom>
          <a:noFill/>
        </p:spPr>
        <p:txBody>
          <a:bodyPr wrap="none" rtlCol="0">
            <a:spAutoFit/>
          </a:bodyPr>
          <a:lstStyle/>
          <a:p>
            <a:r>
              <a:rPr lang="en-US" sz="3600" b="1" dirty="0" smtClean="0"/>
              <a:t>Fees</a:t>
            </a:r>
            <a:endParaRPr lang="en-US" sz="3600" b="1" dirty="0"/>
          </a:p>
        </p:txBody>
      </p:sp>
      <p:sp>
        <p:nvSpPr>
          <p:cNvPr id="5" name="TextBox 4"/>
          <p:cNvSpPr txBox="1"/>
          <p:nvPr/>
        </p:nvSpPr>
        <p:spPr>
          <a:xfrm>
            <a:off x="457200" y="1524000"/>
            <a:ext cx="8229600" cy="3970318"/>
          </a:xfrm>
          <a:prstGeom prst="rect">
            <a:avLst/>
          </a:prstGeom>
          <a:noFill/>
        </p:spPr>
        <p:txBody>
          <a:bodyPr wrap="square" rtlCol="0">
            <a:spAutoFit/>
          </a:bodyPr>
          <a:lstStyle/>
          <a:p>
            <a:r>
              <a:rPr lang="en-US" dirty="0" smtClean="0"/>
              <a:t>Online booking tool (OBT) with NO agent assist			$9</a:t>
            </a:r>
          </a:p>
          <a:p>
            <a:endParaRPr lang="en-US" dirty="0"/>
          </a:p>
          <a:p>
            <a:r>
              <a:rPr lang="en-US" dirty="0" smtClean="0"/>
              <a:t>Agent assistance with booking flight				$25</a:t>
            </a:r>
          </a:p>
          <a:p>
            <a:endParaRPr lang="en-US" dirty="0"/>
          </a:p>
          <a:p>
            <a:r>
              <a:rPr lang="en-US" dirty="0" smtClean="0"/>
              <a:t>Agent assistance after 5:30 PM, weekends, holidays 		$20</a:t>
            </a:r>
          </a:p>
          <a:p>
            <a:endParaRPr lang="en-US" dirty="0"/>
          </a:p>
          <a:p>
            <a:r>
              <a:rPr lang="en-US" dirty="0" smtClean="0"/>
              <a:t>Emergency after hours assistance				$20</a:t>
            </a:r>
          </a:p>
          <a:p>
            <a:endParaRPr lang="en-US" dirty="0"/>
          </a:p>
          <a:p>
            <a:r>
              <a:rPr lang="en-US" dirty="0" smtClean="0"/>
              <a:t>If booking is started through the OBT, and </a:t>
            </a:r>
            <a:r>
              <a:rPr lang="en-US" u="sng" dirty="0" smtClean="0"/>
              <a:t>any</a:t>
            </a:r>
            <a:r>
              <a:rPr lang="en-US" dirty="0" smtClean="0"/>
              <a:t> required information is missing from the profile, an agent may complete the booking and then charge the difference of $16, bringing the cost up to an agent fee.</a:t>
            </a:r>
          </a:p>
          <a:p>
            <a:endParaRPr lang="en-US" dirty="0"/>
          </a:p>
          <a:p>
            <a:r>
              <a:rPr lang="en-US" dirty="0" smtClean="0"/>
              <a:t>Calling an agent after 5:30 PM or before 8:00 AM will incur not only the $25 agent fee, but also the after-hours fee of $20.</a:t>
            </a:r>
            <a:endParaRPr lang="en-US" dirty="0"/>
          </a:p>
        </p:txBody>
      </p:sp>
    </p:spTree>
    <p:extLst>
      <p:ext uri="{BB962C8B-B14F-4D97-AF65-F5344CB8AC3E}">
        <p14:creationId xmlns:p14="http://schemas.microsoft.com/office/powerpoint/2010/main" val="1405061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log.selfstoragedeals.com/wp-content/uploads/2013/03/chain-lock.jpg" hidden="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09" r="-389"/>
          <a:stretch/>
        </p:blipFill>
        <p:spPr bwMode="auto">
          <a:xfrm>
            <a:off x="-38138" y="1513684"/>
            <a:ext cx="9182138" cy="5420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SAFEGUARDS</a:t>
            </a:r>
            <a:endParaRPr lang="en-US" b="1" dirty="0"/>
          </a:p>
        </p:txBody>
      </p:sp>
      <p:sp>
        <p:nvSpPr>
          <p:cNvPr id="4" name="Rectangle 3"/>
          <p:cNvSpPr/>
          <p:nvPr/>
        </p:nvSpPr>
        <p:spPr>
          <a:xfrm>
            <a:off x="-38138" y="1219200"/>
            <a:ext cx="9105938" cy="54864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sz="4300" b="1" dirty="0" smtClean="0"/>
              <a:t>Agency appoints cardholders</a:t>
            </a:r>
          </a:p>
          <a:p>
            <a:r>
              <a:rPr lang="en-US" sz="4300" b="1" dirty="0" smtClean="0"/>
              <a:t>Agency sets limits on each card</a:t>
            </a:r>
          </a:p>
          <a:p>
            <a:r>
              <a:rPr lang="en-US" sz="4300" b="1" dirty="0" smtClean="0"/>
              <a:t>Approving official review</a:t>
            </a:r>
          </a:p>
          <a:p>
            <a:r>
              <a:rPr lang="en-US" sz="4300" b="1" dirty="0" smtClean="0"/>
              <a:t>Agency determines disciplinary actions</a:t>
            </a:r>
          </a:p>
          <a:p>
            <a:r>
              <a:rPr lang="en-US" sz="4300" b="1" dirty="0" smtClean="0"/>
              <a:t>Audit Division tracks fraud and misuse </a:t>
            </a:r>
          </a:p>
        </p:txBody>
      </p:sp>
    </p:spTree>
    <p:extLst>
      <p:ext uri="{BB962C8B-B14F-4D97-AF65-F5344CB8AC3E}">
        <p14:creationId xmlns:p14="http://schemas.microsoft.com/office/powerpoint/2010/main" val="8640424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nvartscouncil.com/wp-content/uploads/2013/04/thanks.jpg"/>
          <p:cNvPicPr>
            <a:picLocks noChangeAspect="1" noChangeArrowheads="1"/>
          </p:cNvPicPr>
          <p:nvPr/>
        </p:nvPicPr>
        <p:blipFill>
          <a:blip r:embed="rId3" cstate="print"/>
          <a:srcRect/>
          <a:stretch>
            <a:fillRect/>
          </a:stretch>
        </p:blipFill>
        <p:spPr bwMode="auto">
          <a:xfrm>
            <a:off x="1524000" y="609600"/>
            <a:ext cx="6019800" cy="1828800"/>
          </a:xfrm>
          <a:prstGeom prst="rect">
            <a:avLst/>
          </a:prstGeom>
          <a:noFill/>
        </p:spPr>
      </p:pic>
      <p:sp>
        <p:nvSpPr>
          <p:cNvPr id="4" name="Content Placeholder 2"/>
          <p:cNvSpPr txBox="1">
            <a:spLocks/>
          </p:cNvSpPr>
          <p:nvPr/>
        </p:nvSpPr>
        <p:spPr>
          <a:xfrm>
            <a:off x="726440" y="2159000"/>
            <a:ext cx="8229600" cy="35814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0" u="none" strike="noStrike" kern="1200" cap="none" spc="0" normalizeH="0" baseline="0" noProof="0" dirty="0" smtClean="0">
                <a:ln>
                  <a:noFill/>
                </a:ln>
                <a:solidFill>
                  <a:schemeClr val="tx1"/>
                </a:solidFill>
                <a:effectLst/>
                <a:uLnTx/>
                <a:uFillTx/>
                <a:latin typeface="+mn-lt"/>
                <a:ea typeface="+mn-ea"/>
                <a:cs typeface="+mn-cs"/>
              </a:rPr>
              <a:t>State P-Card Team: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000" b="1" dirty="0" smtClean="0"/>
              <a:t>P-Card Administrator – </a:t>
            </a:r>
            <a:r>
              <a:rPr lang="en-US" sz="2400" b="1" dirty="0" smtClean="0"/>
              <a:t>Linda Powell, CPO</a:t>
            </a:r>
            <a:endParaRPr lang="en-US" sz="2800" b="1" dirty="0"/>
          </a:p>
          <a:p>
            <a:pPr marL="742950" lvl="1" indent="-285750">
              <a:spcBef>
                <a:spcPct val="20000"/>
              </a:spcBef>
              <a:buFont typeface="Arial" pitchFamily="34" charset="0"/>
              <a:buChar char="–"/>
              <a:defRPr/>
            </a:pPr>
            <a:r>
              <a:rPr lang="en-US" sz="2400" b="1" dirty="0"/>
              <a:t>Linda.Powell@OMES.ok.gov</a:t>
            </a:r>
          </a:p>
          <a:p>
            <a:pPr marL="742950" lvl="1" indent="-285750">
              <a:spcBef>
                <a:spcPct val="20000"/>
              </a:spcBef>
              <a:buFont typeface="Arial" pitchFamily="34" charset="0"/>
              <a:buChar char="–"/>
              <a:defRPr/>
            </a:pPr>
            <a:r>
              <a:rPr lang="en-US" sz="2400" b="1" dirty="0" smtClean="0"/>
              <a:t>405-522-1654</a:t>
            </a:r>
            <a:endParaRPr lang="en-US" sz="2400" b="1" dirty="0"/>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b="1" noProof="0" dirty="0" smtClean="0"/>
              <a:t>Back-up P-card Administrator - </a:t>
            </a:r>
            <a:r>
              <a:rPr lang="en-US" sz="2400" b="1" noProof="0" dirty="0" smtClean="0"/>
              <a:t>Vickie Rivas</a:t>
            </a:r>
            <a:r>
              <a:rPr kumimoji="0" lang="en-US" sz="2400" b="1" i="0" u="none" strike="noStrike" kern="1200" cap="none" spc="0" normalizeH="0" baseline="0" noProof="0" dirty="0" smtClean="0">
                <a:ln>
                  <a:noFill/>
                </a:ln>
                <a:solidFill>
                  <a:schemeClr val="tx1"/>
                </a:solidFill>
                <a:effectLst/>
                <a:uLnTx/>
                <a:uFillTx/>
              </a:rPr>
              <a:t>, CPO</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1" dirty="0"/>
              <a:t>V</a:t>
            </a:r>
            <a:r>
              <a:rPr lang="en-US" sz="2400" b="1" dirty="0" smtClean="0"/>
              <a:t>ickie.Rivas</a:t>
            </a:r>
            <a:r>
              <a:rPr kumimoji="0" lang="en-US" sz="2400" b="1" i="0" u="none" strike="noStrike" kern="1200" cap="none" spc="0" normalizeH="0" baseline="0" noProof="0" dirty="0" smtClean="0">
                <a:ln>
                  <a:noFill/>
                </a:ln>
                <a:solidFill>
                  <a:schemeClr val="tx1"/>
                </a:solidFill>
                <a:effectLst/>
                <a:uLnTx/>
                <a:uFillTx/>
              </a:rPr>
              <a:t>@OMES.ok.gov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rPr>
              <a:t>405-522-4970</a:t>
            </a:r>
            <a:endParaRPr lang="en-US" sz="2400" b="1" dirty="0"/>
          </a:p>
          <a:p>
            <a:pPr marR="0" lvl="1" algn="l" defTabSz="914400" rtl="0" eaLnBrk="1" fontAlgn="auto" latinLnBrk="0" hangingPunct="1">
              <a:lnSpc>
                <a:spcPct val="100000"/>
              </a:lnSpc>
              <a:spcBef>
                <a:spcPct val="20000"/>
              </a:spcBef>
              <a:spcAft>
                <a:spcPts val="0"/>
              </a:spcAft>
              <a:buClrTx/>
              <a:buSzTx/>
              <a:tabLst/>
              <a:defRPr/>
            </a:pP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72628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33400"/>
            <a:ext cx="4592026" cy="769441"/>
          </a:xfrm>
          <a:prstGeom prst="rect">
            <a:avLst/>
          </a:prstGeom>
          <a:noFill/>
        </p:spPr>
        <p:txBody>
          <a:bodyPr wrap="none" rtlCol="0">
            <a:spAutoFit/>
          </a:bodyPr>
          <a:lstStyle/>
          <a:p>
            <a:r>
              <a:rPr lang="en-US" sz="4400" dirty="0" smtClean="0"/>
              <a:t>Safeguards (cont’d)</a:t>
            </a:r>
            <a:endParaRPr lang="en-US" sz="4400" dirty="0"/>
          </a:p>
        </p:txBody>
      </p:sp>
      <p:sp>
        <p:nvSpPr>
          <p:cNvPr id="5" name="TextBox 4"/>
          <p:cNvSpPr txBox="1"/>
          <p:nvPr/>
        </p:nvSpPr>
        <p:spPr>
          <a:xfrm>
            <a:off x="685800" y="1905000"/>
            <a:ext cx="8133189" cy="2308324"/>
          </a:xfrm>
          <a:prstGeom prst="rect">
            <a:avLst/>
          </a:prstGeom>
          <a:noFill/>
        </p:spPr>
        <p:txBody>
          <a:bodyPr wrap="none" rtlCol="0">
            <a:spAutoFit/>
          </a:bodyPr>
          <a:lstStyle/>
          <a:p>
            <a:r>
              <a:rPr lang="en-US" sz="2400" dirty="0" smtClean="0"/>
              <a:t>Certain merchant category codes (MCCs) are also blocked by</a:t>
            </a:r>
          </a:p>
          <a:p>
            <a:r>
              <a:rPr lang="en-US" sz="2400" dirty="0"/>
              <a:t>t</a:t>
            </a:r>
            <a:r>
              <a:rPr lang="en-US" sz="2400" dirty="0" smtClean="0"/>
              <a:t>he State of Oklahoma to help avoid inappropriate purchases.</a:t>
            </a:r>
          </a:p>
          <a:p>
            <a:r>
              <a:rPr lang="en-US" sz="2400" dirty="0" smtClean="0"/>
              <a:t>These codes include recreation, entertainment, and other types</a:t>
            </a:r>
          </a:p>
          <a:p>
            <a:r>
              <a:rPr lang="en-US" sz="2400" dirty="0"/>
              <a:t>o</a:t>
            </a:r>
            <a:r>
              <a:rPr lang="en-US" sz="2400" dirty="0" smtClean="0"/>
              <a:t>f purchases.  Card profiles are set based on the types of </a:t>
            </a:r>
          </a:p>
          <a:p>
            <a:r>
              <a:rPr lang="en-US" sz="2400" dirty="0" smtClean="0"/>
              <a:t>purchases will be making.  The spend profiles are determined </a:t>
            </a:r>
          </a:p>
          <a:p>
            <a:r>
              <a:rPr lang="en-US" sz="2400" dirty="0" smtClean="0"/>
              <a:t>by the individual agencies.  </a:t>
            </a:r>
            <a:endParaRPr lang="en-US" sz="2400" dirty="0"/>
          </a:p>
        </p:txBody>
      </p:sp>
    </p:spTree>
    <p:extLst>
      <p:ext uri="{BB962C8B-B14F-4D97-AF65-F5344CB8AC3E}">
        <p14:creationId xmlns:p14="http://schemas.microsoft.com/office/powerpoint/2010/main" val="389032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5736"/>
            <a:ext cx="8229600" cy="944562"/>
          </a:xfrm>
        </p:spPr>
        <p:txBody>
          <a:bodyPr/>
          <a:lstStyle/>
          <a:p>
            <a:r>
              <a:rPr lang="en-US" dirty="0" smtClean="0"/>
              <a:t>Employee Participation</a:t>
            </a:r>
            <a:endParaRPr lang="en-US" dirty="0"/>
          </a:p>
        </p:txBody>
      </p:sp>
      <p:sp>
        <p:nvSpPr>
          <p:cNvPr id="4" name="Rectangle 3"/>
          <p:cNvSpPr/>
          <p:nvPr/>
        </p:nvSpPr>
        <p:spPr>
          <a:xfrm>
            <a:off x="533400" y="1447800"/>
            <a:ext cx="8153400" cy="769441"/>
          </a:xfrm>
          <a:prstGeom prst="rect">
            <a:avLst/>
          </a:prstGeom>
        </p:spPr>
        <p:txBody>
          <a:bodyPr wrap="square">
            <a:spAutoFit/>
          </a:bodyPr>
          <a:lstStyle/>
          <a:p>
            <a:pPr marL="342900" lvl="0" indent="-342900">
              <a:spcBef>
                <a:spcPct val="20000"/>
              </a:spcBef>
              <a:buFont typeface="Arial" pitchFamily="34" charset="0"/>
              <a:buChar char="•"/>
              <a:defRPr/>
            </a:pPr>
            <a:r>
              <a:rPr lang="en-US" sz="2200" dirty="0"/>
              <a:t>All participants must read and sign the Purchase Card Employee Agreement.</a:t>
            </a:r>
          </a:p>
        </p:txBody>
      </p:sp>
      <p:sp>
        <p:nvSpPr>
          <p:cNvPr id="5" name="Rectangle 4"/>
          <p:cNvSpPr/>
          <p:nvPr/>
        </p:nvSpPr>
        <p:spPr>
          <a:xfrm>
            <a:off x="533400" y="2304365"/>
            <a:ext cx="8001000" cy="769441"/>
          </a:xfrm>
          <a:prstGeom prst="rect">
            <a:avLst/>
          </a:prstGeom>
        </p:spPr>
        <p:txBody>
          <a:bodyPr wrap="square">
            <a:spAutoFit/>
          </a:bodyPr>
          <a:lstStyle/>
          <a:p>
            <a:pPr marL="342900" lvl="0" indent="-342900">
              <a:spcBef>
                <a:spcPct val="20000"/>
              </a:spcBef>
              <a:buFont typeface="Arial" pitchFamily="34" charset="0"/>
              <a:buChar char="•"/>
              <a:defRPr/>
            </a:pPr>
            <a:r>
              <a:rPr lang="en-US" sz="2200" dirty="0"/>
              <a:t>If participant holds multiple roles, separate agreements must currently be completed for each role.</a:t>
            </a:r>
          </a:p>
        </p:txBody>
      </p:sp>
      <p:sp>
        <p:nvSpPr>
          <p:cNvPr id="6" name="Rectangle 5"/>
          <p:cNvSpPr/>
          <p:nvPr/>
        </p:nvSpPr>
        <p:spPr>
          <a:xfrm>
            <a:off x="533400" y="3124200"/>
            <a:ext cx="8153400" cy="769441"/>
          </a:xfrm>
          <a:prstGeom prst="rect">
            <a:avLst/>
          </a:prstGeom>
        </p:spPr>
        <p:txBody>
          <a:bodyPr wrap="square">
            <a:spAutoFit/>
          </a:bodyPr>
          <a:lstStyle/>
          <a:p>
            <a:pPr marL="342900" indent="-342900">
              <a:spcBef>
                <a:spcPct val="20000"/>
              </a:spcBef>
              <a:buFont typeface="Arial" pitchFamily="34" charset="0"/>
              <a:buChar char="•"/>
              <a:defRPr/>
            </a:pPr>
            <a:r>
              <a:rPr lang="en-US" sz="2200" dirty="0"/>
              <a:t>All P-Card participants must complete initial training conducted by OMES Central Purchasing Division;</a:t>
            </a:r>
          </a:p>
        </p:txBody>
      </p:sp>
      <p:sp>
        <p:nvSpPr>
          <p:cNvPr id="7" name="Rectangle 6"/>
          <p:cNvSpPr/>
          <p:nvPr/>
        </p:nvSpPr>
        <p:spPr>
          <a:xfrm>
            <a:off x="533400" y="4038600"/>
            <a:ext cx="8001000" cy="1107996"/>
          </a:xfrm>
          <a:prstGeom prst="rect">
            <a:avLst/>
          </a:prstGeom>
        </p:spPr>
        <p:txBody>
          <a:bodyPr wrap="square">
            <a:spAutoFit/>
          </a:bodyPr>
          <a:lstStyle/>
          <a:p>
            <a:pPr marL="342900" lvl="0" indent="-342900">
              <a:spcBef>
                <a:spcPct val="20000"/>
              </a:spcBef>
              <a:buFont typeface="Arial" pitchFamily="34" charset="0"/>
              <a:buChar char="•"/>
              <a:defRPr/>
            </a:pPr>
            <a:r>
              <a:rPr lang="en-US" sz="2200" dirty="0"/>
              <a:t>Form F-1R  or F-3R submitted annually, available on the Oklahoma Ethics Commission </a:t>
            </a:r>
            <a:r>
              <a:rPr lang="en-US" sz="2200" dirty="0" smtClean="0"/>
              <a:t>website (</a:t>
            </a:r>
            <a:r>
              <a:rPr lang="en-US" sz="2200" u="sng" dirty="0" smtClean="0"/>
              <a:t>for cardholders making purchases of $50,000 or higher</a:t>
            </a:r>
            <a:r>
              <a:rPr lang="en-US" sz="2200" dirty="0" smtClean="0"/>
              <a:t>)</a:t>
            </a:r>
            <a:endParaRPr lang="en-US" sz="2200" dirty="0"/>
          </a:p>
        </p:txBody>
      </p:sp>
      <p:sp>
        <p:nvSpPr>
          <p:cNvPr id="8" name="Rectangle 7"/>
          <p:cNvSpPr/>
          <p:nvPr/>
        </p:nvSpPr>
        <p:spPr>
          <a:xfrm>
            <a:off x="533400" y="5181600"/>
            <a:ext cx="8153400" cy="1514261"/>
          </a:xfrm>
          <a:prstGeom prst="rect">
            <a:avLst/>
          </a:prstGeom>
        </p:spPr>
        <p:txBody>
          <a:bodyPr wrap="square">
            <a:spAutoFit/>
          </a:bodyPr>
          <a:lstStyle/>
          <a:p>
            <a:pPr marL="342900" lvl="0" indent="-342900">
              <a:spcBef>
                <a:spcPct val="20000"/>
              </a:spcBef>
              <a:buFont typeface="Arial" pitchFamily="34" charset="0"/>
              <a:buChar char="•"/>
              <a:defRPr/>
            </a:pPr>
            <a:r>
              <a:rPr lang="en-US" sz="2200" dirty="0" smtClean="0"/>
              <a:t>Refresher </a:t>
            </a:r>
            <a:r>
              <a:rPr lang="en-US" sz="2200" dirty="0"/>
              <a:t>Training is required every 2 years, and </a:t>
            </a:r>
            <a:r>
              <a:rPr lang="en-US" sz="2200" dirty="0" smtClean="0"/>
              <a:t>is </a:t>
            </a:r>
            <a:r>
              <a:rPr lang="en-US" sz="2200" dirty="0"/>
              <a:t>available on </a:t>
            </a:r>
            <a:r>
              <a:rPr lang="en-US" sz="2200" dirty="0" smtClean="0"/>
              <a:t>Skill Soft, through agency P-Card Administrators (if approved), or live class attendance </a:t>
            </a:r>
            <a:r>
              <a:rPr lang="en-US" sz="2200" dirty="0" smtClean="0">
                <a:solidFill>
                  <a:srgbClr val="FF0000"/>
                </a:solidFill>
              </a:rPr>
              <a:t>(changing soon)</a:t>
            </a:r>
            <a:endParaRPr lang="en-US" sz="2200" dirty="0"/>
          </a:p>
          <a:p>
            <a:pPr lvl="0">
              <a:spcBef>
                <a:spcPct val="20000"/>
              </a:spcBef>
              <a:defRPr/>
            </a:pPr>
            <a:endParaRPr lang="en-US" sz="2200" dirty="0" smtClean="0"/>
          </a:p>
        </p:txBody>
      </p:sp>
    </p:spTree>
    <p:extLst>
      <p:ext uri="{BB962C8B-B14F-4D97-AF65-F5344CB8AC3E}">
        <p14:creationId xmlns:p14="http://schemas.microsoft.com/office/powerpoint/2010/main" val="3846769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752600" y="609600"/>
            <a:ext cx="6248400" cy="1020762"/>
          </a:xfrm>
        </p:spPr>
        <p:txBody>
          <a:bodyPr/>
          <a:lstStyle/>
          <a:p>
            <a:r>
              <a:rPr lang="en-US" dirty="0" smtClean="0"/>
              <a:t>Using the Card</a:t>
            </a:r>
            <a:endParaRPr lang="en-US" dirty="0"/>
          </a:p>
        </p:txBody>
      </p:sp>
      <p:sp>
        <p:nvSpPr>
          <p:cNvPr id="8" name="TextBox 7"/>
          <p:cNvSpPr txBox="1"/>
          <p:nvPr/>
        </p:nvSpPr>
        <p:spPr>
          <a:xfrm>
            <a:off x="2667000" y="1751901"/>
            <a:ext cx="5867400" cy="4832092"/>
          </a:xfrm>
          <a:prstGeom prst="rect">
            <a:avLst/>
          </a:prstGeom>
          <a:noFill/>
        </p:spPr>
        <p:txBody>
          <a:bodyPr wrap="square" rtlCol="0">
            <a:spAutoFit/>
          </a:bodyPr>
          <a:lstStyle/>
          <a:p>
            <a:pPr marL="365760" indent="-283464">
              <a:buFont typeface="Wingdings 2"/>
              <a:buChar char=""/>
              <a:defRPr/>
            </a:pPr>
            <a:r>
              <a:rPr lang="en-US" sz="2200" dirty="0" smtClean="0"/>
              <a:t>Purchases can only be made within your Single Transaction Limit and Credit Limit assigned to your card;</a:t>
            </a:r>
          </a:p>
          <a:p>
            <a:pPr marL="365760" indent="-283464">
              <a:defRPr/>
            </a:pPr>
            <a:endParaRPr lang="en-US" sz="1200" dirty="0" smtClean="0"/>
          </a:p>
          <a:p>
            <a:pPr marL="365760" indent="-283464">
              <a:buFont typeface="Wingdings 2"/>
              <a:buChar char=""/>
              <a:defRPr/>
            </a:pPr>
            <a:r>
              <a:rPr lang="en-US" sz="2200" dirty="0" smtClean="0"/>
              <a:t>Cardholder is responsible for reconciling all transactions;</a:t>
            </a:r>
          </a:p>
          <a:p>
            <a:pPr marL="365760" indent="-283464">
              <a:defRPr/>
            </a:pPr>
            <a:endParaRPr lang="en-US" sz="1200" dirty="0" smtClean="0"/>
          </a:p>
          <a:p>
            <a:pPr marL="365760" indent="-283464">
              <a:buFont typeface="Wingdings 2"/>
              <a:buChar char=""/>
              <a:defRPr/>
            </a:pPr>
            <a:r>
              <a:rPr lang="en-US" sz="2200" dirty="0" smtClean="0"/>
              <a:t>P-Card cannot be used to avoid or bypass appropriate purchasing or payment procedures;</a:t>
            </a:r>
          </a:p>
          <a:p>
            <a:pPr marL="365760" indent="-283464">
              <a:defRPr/>
            </a:pPr>
            <a:endParaRPr lang="en-US" sz="1200" dirty="0" smtClean="0"/>
          </a:p>
          <a:p>
            <a:pPr marL="365760" indent="-283464">
              <a:buFont typeface="Wingdings 2"/>
              <a:buChar char=""/>
              <a:defRPr/>
            </a:pPr>
            <a:r>
              <a:rPr lang="en-US" sz="2200" dirty="0" smtClean="0"/>
              <a:t>P-Card is not for personal use</a:t>
            </a:r>
          </a:p>
          <a:p>
            <a:pPr marL="365760" indent="-283464">
              <a:defRPr/>
            </a:pPr>
            <a:endParaRPr lang="en-US" sz="1200" dirty="0" smtClean="0"/>
          </a:p>
          <a:p>
            <a:pPr marL="365760" indent="-283464">
              <a:buFont typeface="Wingdings 2"/>
              <a:buChar char=""/>
              <a:defRPr/>
            </a:pPr>
            <a:r>
              <a:rPr lang="en-US" sz="2200" dirty="0" smtClean="0"/>
              <a:t>P-Cardholder shall ensure prices paid are</a:t>
            </a:r>
          </a:p>
          <a:p>
            <a:pPr marL="365760" indent="-283464">
              <a:defRPr/>
            </a:pPr>
            <a:r>
              <a:rPr lang="en-US" sz="2200" dirty="0" smtClean="0"/>
              <a:t>	fair and reasonable</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9363"/>
            <a:ext cx="2257425" cy="250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30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609600"/>
            <a:ext cx="3008196" cy="461665"/>
          </a:xfrm>
          <a:prstGeom prst="rect">
            <a:avLst/>
          </a:prstGeom>
          <a:noFill/>
        </p:spPr>
        <p:txBody>
          <a:bodyPr wrap="none" rtlCol="0">
            <a:spAutoFit/>
          </a:bodyPr>
          <a:lstStyle/>
          <a:p>
            <a:r>
              <a:rPr lang="en-US" sz="2400" dirty="0" smtClean="0"/>
              <a:t>Using the card (cont’d)</a:t>
            </a:r>
            <a:endParaRPr lang="en-US" sz="2400" dirty="0"/>
          </a:p>
        </p:txBody>
      </p:sp>
      <p:sp>
        <p:nvSpPr>
          <p:cNvPr id="3" name="TextBox 2"/>
          <p:cNvSpPr txBox="1"/>
          <p:nvPr/>
        </p:nvSpPr>
        <p:spPr>
          <a:xfrm>
            <a:off x="1066800" y="1600200"/>
            <a:ext cx="7585859" cy="3231654"/>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No late fees or interest can be paid on an invoice </a:t>
            </a:r>
            <a:r>
              <a:rPr lang="en-US" sz="2000" dirty="0" smtClean="0"/>
              <a:t>(for </a:t>
            </a:r>
          </a:p>
          <a:p>
            <a:r>
              <a:rPr lang="en-US" sz="2000" dirty="0"/>
              <a:t> </a:t>
            </a:r>
            <a:r>
              <a:rPr lang="en-US" sz="2000" dirty="0" smtClean="0"/>
              <a:t>     information on late fees and interest see the Statewide Accounting</a:t>
            </a:r>
          </a:p>
          <a:p>
            <a:r>
              <a:rPr lang="en-US" sz="2000" dirty="0"/>
              <a:t> </a:t>
            </a:r>
            <a:r>
              <a:rPr lang="en-US" sz="2000" dirty="0" smtClean="0"/>
              <a:t>     manual) </a:t>
            </a:r>
          </a:p>
          <a:p>
            <a:endParaRPr lang="en-US" sz="2000" dirty="0"/>
          </a:p>
          <a:p>
            <a:pPr marL="342900" indent="-342900">
              <a:buFont typeface="Arial" panose="020B0604020202020204" pitchFamily="34" charset="0"/>
              <a:buChar char="•"/>
            </a:pPr>
            <a:r>
              <a:rPr lang="en-US" sz="2400" dirty="0" smtClean="0"/>
              <a:t>Be sure and ask a potential supplier if they accept VISA, </a:t>
            </a:r>
          </a:p>
          <a:p>
            <a:r>
              <a:rPr lang="en-US" sz="2400" dirty="0"/>
              <a:t> </a:t>
            </a:r>
            <a:r>
              <a:rPr lang="en-US" sz="2400" dirty="0" smtClean="0"/>
              <a:t>    not if they take a P-Card</a:t>
            </a:r>
          </a:p>
          <a:p>
            <a:endParaRPr lang="en-US" sz="2400" dirty="0"/>
          </a:p>
          <a:p>
            <a:pPr marL="342900" indent="-342900">
              <a:buFont typeface="Arial" panose="020B0604020202020204" pitchFamily="34" charset="0"/>
              <a:buChar char="•"/>
            </a:pPr>
            <a:r>
              <a:rPr lang="en-US" sz="2400" dirty="0" smtClean="0"/>
              <a:t>Direct all of your P-Card questions to your agency P-Card</a:t>
            </a:r>
          </a:p>
          <a:p>
            <a:r>
              <a:rPr lang="en-US" sz="2400" dirty="0" smtClean="0"/>
              <a:t>     Administrator</a:t>
            </a:r>
            <a:endParaRPr lang="en-US" sz="2400" dirty="0"/>
          </a:p>
        </p:txBody>
      </p:sp>
    </p:spTree>
    <p:extLst>
      <p:ext uri="{BB962C8B-B14F-4D97-AF65-F5344CB8AC3E}">
        <p14:creationId xmlns:p14="http://schemas.microsoft.com/office/powerpoint/2010/main" val="225363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198" y="3035587"/>
            <a:ext cx="4109587" cy="584775"/>
          </a:xfrm>
          <a:prstGeom prst="rect">
            <a:avLst/>
          </a:prstGeom>
        </p:spPr>
        <p:txBody>
          <a:bodyPr wrap="none">
            <a:spAutoFit/>
          </a:bodyPr>
          <a:lstStyle/>
          <a:p>
            <a:r>
              <a:rPr lang="en-US" sz="3200" b="1" dirty="0" smtClean="0">
                <a:solidFill>
                  <a:schemeClr val="bg1"/>
                </a:solidFill>
                <a:latin typeface="Arial" pitchFamily="34" charset="0"/>
                <a:cs typeface="Arial" pitchFamily="34" charset="0"/>
              </a:rPr>
              <a:t>SW 670 – Aggregate</a:t>
            </a:r>
            <a:endParaRPr lang="en-US" sz="3200" b="1" dirty="0">
              <a:solidFill>
                <a:schemeClr val="bg1"/>
              </a:solidFill>
              <a:latin typeface="Arial" pitchFamily="34" charset="0"/>
              <a:cs typeface="Arial" pitchFamily="34" charset="0"/>
            </a:endParaRPr>
          </a:p>
        </p:txBody>
      </p:sp>
      <p:sp>
        <p:nvSpPr>
          <p:cNvPr id="3" name="Rectangle 2"/>
          <p:cNvSpPr/>
          <p:nvPr/>
        </p:nvSpPr>
        <p:spPr>
          <a:xfrm>
            <a:off x="5486400" y="2920425"/>
            <a:ext cx="3585405" cy="584775"/>
          </a:xfrm>
          <a:prstGeom prst="rect">
            <a:avLst/>
          </a:prstGeom>
        </p:spPr>
        <p:txBody>
          <a:bodyPr wrap="none">
            <a:spAutoFit/>
          </a:bodyPr>
          <a:lstStyle/>
          <a:p>
            <a:r>
              <a:rPr lang="en-US" sz="3200" b="1" dirty="0">
                <a:solidFill>
                  <a:schemeClr val="bg1"/>
                </a:solidFill>
                <a:latin typeface="Arial" pitchFamily="34" charset="0"/>
                <a:cs typeface="Arial" pitchFamily="34" charset="0"/>
              </a:rPr>
              <a:t>SW 081 – Asphalt</a:t>
            </a:r>
          </a:p>
        </p:txBody>
      </p:sp>
      <p:sp>
        <p:nvSpPr>
          <p:cNvPr id="4" name="Rectangle 3"/>
          <p:cNvSpPr/>
          <p:nvPr/>
        </p:nvSpPr>
        <p:spPr>
          <a:xfrm>
            <a:off x="808846" y="2539425"/>
            <a:ext cx="3783408" cy="584775"/>
          </a:xfrm>
          <a:prstGeom prst="rect">
            <a:avLst/>
          </a:prstGeom>
        </p:spPr>
        <p:txBody>
          <a:bodyPr wrap="none">
            <a:spAutoFit/>
          </a:bodyPr>
          <a:lstStyle/>
          <a:p>
            <a:r>
              <a:rPr lang="en-US" sz="3200" b="1" dirty="0">
                <a:solidFill>
                  <a:schemeClr val="bg1"/>
                </a:solidFill>
                <a:latin typeface="Arial" pitchFamily="34" charset="0"/>
                <a:cs typeface="Arial" pitchFamily="34" charset="0"/>
              </a:rPr>
              <a:t>SW 690 – Road Oil</a:t>
            </a:r>
          </a:p>
        </p:txBody>
      </p:sp>
      <p:sp>
        <p:nvSpPr>
          <p:cNvPr id="9" name="Title 1"/>
          <p:cNvSpPr txBox="1">
            <a:spLocks/>
          </p:cNvSpPr>
          <p:nvPr/>
        </p:nvSpPr>
        <p:spPr>
          <a:xfrm>
            <a:off x="-516779" y="551821"/>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Methods of Purchase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Content Placeholder 2"/>
          <p:cNvSpPr txBox="1">
            <a:spLocks/>
          </p:cNvSpPr>
          <p:nvPr/>
        </p:nvSpPr>
        <p:spPr>
          <a:xfrm>
            <a:off x="457200" y="1600200"/>
            <a:ext cx="8229600" cy="4495800"/>
          </a:xfrm>
          <a:prstGeom prst="rect">
            <a:avLst/>
          </a:prstGeom>
        </p:spPr>
        <p:txBody>
          <a:bodyPr/>
          <a:lstStyle/>
          <a:p>
            <a:pPr lvl="5">
              <a:spcBef>
                <a:spcPct val="20000"/>
              </a:spcBef>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			Walk-in;</a:t>
            </a:r>
          </a:p>
          <a:p>
            <a:pPr marR="0" lvl="0"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Telephone;</a:t>
            </a:r>
          </a:p>
          <a:p>
            <a:pPr marR="0" lvl="0" algn="l" defTabSz="914400" rtl="0" eaLnBrk="1" fontAlgn="auto" latinLnBrk="0" hangingPunct="1">
              <a:lnSpc>
                <a:spcPct val="100000"/>
              </a:lnSpc>
              <a:spcBef>
                <a:spcPct val="20000"/>
              </a:spcBef>
              <a:spcAft>
                <a:spcPts val="0"/>
              </a:spcAft>
              <a:buClrTx/>
              <a:buSzTx/>
              <a:tabLst/>
              <a:defRPr/>
            </a:pPr>
            <a:endParaRPr lang="en-US" sz="2800" b="1" dirty="0"/>
          </a:p>
          <a:p>
            <a:pPr marR="0" lvl="0"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Internet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Make certain internet site is a secure location, for example:</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“s” on the end of https means it is a secure site; or</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Padlock will appear on the site</a:t>
            </a:r>
          </a:p>
          <a:p>
            <a:pPr marR="0" lvl="0" algn="l" defTabSz="914400" rtl="0" eaLnBrk="1" fontAlgn="auto" latinLnBrk="0" hangingPunct="1">
              <a:lnSpc>
                <a:spcPct val="100000"/>
              </a:lnSpc>
              <a:spcBef>
                <a:spcPct val="20000"/>
              </a:spcBef>
              <a:spcAft>
                <a:spcPts val="0"/>
              </a:spcAft>
              <a:buClrTx/>
              <a:buSzTx/>
              <a:tabLst/>
              <a:defRPr/>
            </a:pPr>
            <a:endParaRPr lang="en-US" sz="2800" b="1" dirty="0" smtClean="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042869"/>
            <a:ext cx="1557242" cy="164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1789441"/>
            <a:ext cx="1556164" cy="104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98" y="5405437"/>
            <a:ext cx="904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2450" y="5262562"/>
            <a:ext cx="42717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4974" y="5905499"/>
            <a:ext cx="1524000"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408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305800" cy="4267200"/>
          </a:xfrm>
        </p:spPr>
        <p:txBody>
          <a:bodyPr>
            <a:normAutofit/>
          </a:bodyPr>
          <a:lstStyle/>
          <a:p>
            <a:r>
              <a:rPr lang="en-US" sz="2400" dirty="0" smtClean="0"/>
              <a:t>Return item to merchant in manner agreed upon</a:t>
            </a:r>
          </a:p>
          <a:p>
            <a:r>
              <a:rPr lang="en-US" sz="2400" dirty="0"/>
              <a:t>Credits</a:t>
            </a:r>
            <a:r>
              <a:rPr lang="en-US" sz="2400" b="1" dirty="0"/>
              <a:t>-</a:t>
            </a:r>
            <a:r>
              <a:rPr lang="en-US" sz="2400" dirty="0"/>
              <a:t> If the agency is credited for any items or services that were originally paid for with the purchase card, then the credit </a:t>
            </a:r>
            <a:r>
              <a:rPr lang="en-US" sz="2400" b="1" dirty="0">
                <a:solidFill>
                  <a:srgbClr val="FF0000"/>
                </a:solidFill>
              </a:rPr>
              <a:t>MUST</a:t>
            </a:r>
            <a:r>
              <a:rPr lang="en-US" sz="2400" dirty="0"/>
              <a:t> be processed through the merchant system. The vendor should not be allowed to maintain a store credit or use the credit toward other invoices. </a:t>
            </a:r>
            <a:endParaRPr lang="en-US" sz="2400" dirty="0" smtClean="0"/>
          </a:p>
          <a:p>
            <a:r>
              <a:rPr lang="en-US" sz="2400" dirty="0" smtClean="0"/>
              <a:t>Merchant provides credit receipt documentation</a:t>
            </a:r>
          </a:p>
          <a:p>
            <a:pPr lvl="1"/>
            <a:r>
              <a:rPr lang="en-US" sz="2000" dirty="0" smtClean="0"/>
              <a:t>Place with end of month transaction documentation for reconciling</a:t>
            </a:r>
          </a:p>
          <a:p>
            <a:r>
              <a:rPr lang="en-US" sz="2400" dirty="0" smtClean="0"/>
              <a:t>Include with the payment at end of month</a:t>
            </a:r>
          </a:p>
          <a:p>
            <a:pPr lvl="1"/>
            <a:r>
              <a:rPr lang="en-US" sz="2000" dirty="0" smtClean="0"/>
              <a:t>Credit may not appear until subsequent statement</a:t>
            </a:r>
          </a:p>
          <a:p>
            <a:endParaRPr lang="en-US" dirty="0"/>
          </a:p>
        </p:txBody>
      </p:sp>
      <p:sp>
        <p:nvSpPr>
          <p:cNvPr id="90114" name="AutoShape 2" descr="data:image/jpeg;base64,/9j/4AAQSkZJRgABAQAAAQABAAD/2wCEAAkGBxQTERUUEhQUFRUUFxgXFBUUFxUVFBcZFRcYFxgXFRgYHCggGRsmHRgYITIhJSkrLy4uFx80ODMsNyktLiwBCgoKDg0OGxAQGiwkHyQ0LCwsLCwsLCwsLCwsLCwsLCwsLCwsLCwsLCwsLCwsLCwsLCwsLCwsLCwsLCwsLCwsLP/AABEIAO4A0wMBIgACEQEDEQH/xAAbAAABBQEBAAAAAAAAAAAAAAAAAQMEBQYCB//EAEQQAAIBAgQDBQMKBAMHBQAAAAECAwARBBIhMQVBUQYTIjJhcYGRFCMzQlJikqGxwSRyorKDwtE0Q1Njc4LwBxWT4fH/xAAYAQEBAQEBAAAAAAAAAAAAAAAAAQIDBP/EACIRAQEBAQACAgICAwAAAAAAAAABAhEhMRJBUXEyYQMTIv/aAAwDAQACEQMRAD8A9xooooCiiigKKKKAoprEy5UZvsqT8BesKO1YhlaJ2m8FgXIWRScisbAnObXscoO1Y1vl4N/RWVwXbKF7ATQsTsCxhc+xZN/dV0vF0+sHX1K3HxW9P9mRYUlMw4tH8rK3sIJp69b6FoqLj8TkQ6gHXU7ADUsfQDWqjgnaSOZMyvnUbsAQy3+2h1HttrWLuS8GhormOQMLggg7EbV1WwUUUUBRRRQFFFFAUUUUBRRRQFFFFAUUUUBRRRQFFFFBX8ae0dj9ZlHuvmP5A15XxGK5ndV+dzlo7gr4s4IAJFiCzFdLjna5vXoHbDGBEJY2VI3dv+7wD/NWH4XAjYiAZR3ksiyTEeG/cgzsxAsGvKiAG2tzqda42/8AVRssBwCGOPuwin7TEDMzc2J9pOmwpiXs7GLmJpIT1icgc9xz3HwqPNxRhiQgkBzSxokICtZAQJXkJAYHVrAMfJfWzAaCTauV7BlcfhcQm0sctr2EsYBG9hmSx6ak/wCtUeP7V4qDQLIDey924mB3AARxz009R7a0nG8RlBqi7PxKWkxk30WHvk088luQ55bi33mHMUzRccfxcpw8cWIYd7LlWUqAqi/iycx0B66aeKs9w3hE0kriCR0aFlzTM7eHOiuYzbzk3BtsBa+92MXN39pGGaZ2ywoptmMlh3ZNiDGd2JBCr0IrX4OeLCAQlmZlUyzSBSQDIxLSS2v3YZg1r6ALuAK35kEeDiU+GP8AEZR/zo1Pct/1E3Q76joToK1HD+LpJYGysdRqCreqMNGqPOoYEMARzB1B9DVBiOCtGS2GIsdWhfVG5kr0YknbXblWc7s9DcA0tZDhPaMg93ICHG8Tn5wcvm22kGh3sdOVaXBY+OVS0bBgN+q+jDcH213zuVUqiszxztPHEBeURqxADnUtqLlB9gXuX2A91XeAxeca+Ybj9x6Gk3LeCXRRRWwUUUUBRRRQFFFFAUUUUBRRRQFFFIxsLnlQYXt3iQEkLEBcyAm6r4UZAbFiFuGcGxIBIsd6rOy8cbYqTEqtlTDLcjKSS8ku5BIYhIQL3OhGtJ2l4jlxEdywABdraXMokWwJsCwzKbE6gczYFng3Eysb3UL8olkAkdsgQQKY+YC5SIJGIzqRn5XvXnnbP2hx5MskTHSQtI+fDujGQqvdgMshcZx3jk+EEZGsN7aPhOIZoC7lzndyuchiFU5BYr4bHJm0sPHWXRzG05KLGyIA6QDCqpNjNd4pHfvAS6jvFu11tbcVbcSxq4aFIvExjRVOVS2qixY26m599Nir4znnlWGPzSGwO4Ublj6AAn3U72gxMcSxYaJGaGFgGtsWHN2XVWZiTe1iVa5XMDTnDXMOGOKIInxIy4cOLFUYizEX0zGx3H1NtaocMJiRCAQTdpHjbO3doirI8bJ4izEBVJVGFybHITTMF9wLAqsk2NZOXd4dQNWyDK76dWUqD9hSb2OnKOZZVLSvLCbTMI45WHiDIqOqBioa3UoVD2C5lNN47i6mKFu7lhiCr3XctCq5kbIojeRbFTZMuUqctyQAQC1Hg2eVQ7P3j3kmZSypbQGSKSNsrK9lVPrAE3vlsL+xsYcUHUOpzK2oOov66inZJwBrVW+LVBYWAAsANAANAAOQAqmmx0k791CMzHfWyqPtOeQ/M8r1x4F7TYmOWyFc7E2TL5wfun/znULA4QYNTLiZS8pW1rmyobeF7G8h5kn26AZqsGRcN4YiJMQ97ysPCLebKL2sOl/xEECkwQdp3hVDNPYZ3ewjAdVzNK+th4j4cutso0C10zOjnGFpSrkuZZXVURM2bQ+NLLowRcxuFA8u4bxX3Z3HT4dlixCMmpGGdgLMvKGQqSAbAWvry10qdwiCDCuI2fPOyqHkykBQSQkY3EMZIIVSdTa5Zjc3XEsCksZVtjztqPUf6c7U1qIucJiA6hh8DuCNwafrHcB4g8chilv3ijXn3qDaQdWHPr+mvjcEAg3vqCK7Y11p1RRRWwUUUUBRRRQFFFFAUUUUBUTislom9RlH/ccv71Lqn7RYgKq32XM59iKT+pFY3eZo854hxdRiZmvcITcDMbJAAeQtdtQF59361JwmDA7uNg0owsAaRAZZFaQgAGVBGQgushIQEsGB5kHPcMg76WIWIaSQZyQShzmIyt6Huy2Xe+p0rQ8chdGlKnDyNoFvHEJFZgFjcKSGBEjgGRTqZL5fDricnhmGoWIKR99GVaXO0S+jtOGUMl8hjXKCrbKmpBIriGJsbjjHmIggs+J10YbqpPLMdD6I/pUdsfeTKjKyRoESOOV5gGYhFFyzDP4HWy20YX5VYcdcYPDDCprNOQ+IZbDzbi/K4UqDbZSQCdKlKrePcZafEhwLRWyxGzk92GGZ1y7AlVN+hUaXNSooCSUIcSyeObKr97HEo8KRsp8fgZ0K5SCzSuOlRuyeBWVjK4Jhhyv4gLNIRmBDDVsq921tgVW17m3eLmO0TBw5ICOQZIzFlAYPI1g0YNlZTbOQCCS1X+lOmURsHSOQQqylSsgJzrGcsykG2cp3cYjtkOYgabyPlK4aOzGONpDrZQEBA8MahbDwi+g0Jzm3iquSVVa+TIsICgEjOxQAIHK2VwihSCQTmI18NMYHgLY0ticW4iwS3Ia5VpFUn6Mnyody/PlyKxKl8IOIx0jKuURL9JiBcRj7oVtS/psOZGl7DiXElgj7nBqcl7SzWJZ2KnLmOnhY2Ba4sGGihg1V3G+Od5EIMKgjw6HKIlHicanxLcWB10JB819dzBx5l+ddo4tGcoQs0md1DCBFsVUl+XjY5ggGhNmQ9gcD8pm/h9CnhlnbxKAhJy2P0sisxsFsq52DaWQ30eIhgjaPCi6KQ2IlV1MlnLBpWfYkFWu+uU20VfEtRHg2Vou9jMC933MSw30Ywv4hAjM2V8pXugQoykkllVq7WMvlacOzEBY0Aj75w4zxOrgAYh42WxQ2CC5JNsxc6vFlwfCl3ySzSCMMWjicmMzKXLZguVbx6ocoBN7gkA2bW2qk4HwERANJqQ2ZIgzNFE1rZgGJu9uew5a3ZrzNXHd7fAquN8M71QynLLGc0T8weh9Dtz59aXs5xi4KuMpVssinTu36j7jbjpqOtWdqouO8OYH5RCAZFFnU7SoN1Pu2PLfU0zrg2INLVJ2e4qsiKLmxHhLaNpujfeH5j41d16s67OqKKKK0CiiigKKKKAooooCsX/6hYvLDL6hIvX5xvF/TWzNeZdv585jTMFzyNJe9tFZY1APWzG3s9K57+olVXYSENiwzMS0SFr+KwYr3VyWAvfO52FvF1pvi3EkcqR3Td5JnJVVWdcmdtTIFDASlLHMeduQqb2ZOXCzyWyu+WG4DDVV8w1ZiAZhrucl7VSLFNicSIM12cBVOhRE80pyWC2UKn1Rc5RvWfvqLjscgVZsbOSY4WKxFhZ3ZAENxc3KtnX1Zidxc0c7S4meS/wBM8gGU3IHisFNxlAVRntroL2uQRa9s+IRoEwcF1igUDwnXPcKCTzILb8ySbi1Q+B8QihzTPnLkFIyUIyxg7m51YgKL72T1pPyq74pOsMawL4kQEyvnijctbNmAbdrnPlAt5RcWscxjMYz+JiTI5yWYBwY18IWb6wcBw5Vrgta1yBXEmLWWZAgd5GPlCkmV9CPDrlW4zkZsoIvYXatZHgYOHAT4m0uLK/Nx3LCMXHl3O9hmt0A5Xeg3gOCxwRLPjfBGv0eHNsz6XvKOu5y+0tzFU3HeOyYplJIRNTHFmULoLLcg2JzW29ANjXOLxMuLlJPzrOMsYjAJDLZsqhmsgB0uRutzYAitTw/hKYRVlmXvcQAAqrd1Qm58wGrXzAORc7LqSS9exF4T2eCIZcaBlGqwXPjCkyF5VNhe/iIOgCjMbXFLNLaVcwD94AcKGYNbM7lkYOir3fmR812W4ta6iu5cdI8imI99JnBidc0SKShvDIkjANdfGiBvFcgsAbsvB8E0hdYmR42ZC0zRqUdGTRGQj6RDayeERknQA5Tf7o4Xh2Y5AimYrG10NstmUssjAnKtspWYXLAAWYixvo5IcM3zkqtO5s75dQWGY2jTyKxUG27HUkmuZHTD4WT5OL922WQ3u+bys7nmQSD0sLCwtWRxEAFmkfNC5bK98xRjs7fWOtjYHoTuAc/yY1rniNzg+MAyd25XMb5HQ3jkA6fZb7pqyD3rzHDmxCOcrJY3GlxvmFwL2GoNvhrXoHC52ZSJBaSNskg5EjUMPQgg1z1nhnXVlypCKQGuMTiFjUu5sq6k/sBzPpWG2d4lhvk0hmjDd25+eRdSGvpKg6j4m/strOE48SqNQTYG42ZTs6+hrMjtBmmEUkWVXIUEkN59FzACxVr8id+dVy4z5HjBCCe6cK6HQ908juMrfcYqfTn1rrm2XpK9GopjCYgOtxodiOh6U/Xol6ooooqgooooCkZrC52G9VfFuMdyyqELFgSDcKotyJ1N/dVYeItOxjYolgHygswYEsurabFdrc6vEtccf4yzFY4iVWRlTMLhmBNjl6La+u5/XCdtcRmxmRVDlAigG+hWzNYAi5yyE26L63GpJzY5QSuWJHckX9EG4+8T7qzMzKrSzN55WLHqAT4EX2C3tPoBbn/k/kzFJjsdJFh1iL5Aobwx+FdSTv5jYWF78qv+yOC+R4QztYYrGC8YYEmOIaqWB1vqGI01ZByvVPwPhHy3GXlP8PBaSYfVbfJGTzuQSfuqdNRVj2g42JC0wNw9u7/k+pbqDfNf7xrF/DSG8ccQ0OZzclms0jEm5Y2GlyBsAKqsPFNi5xBBEzMdSTYRqNs0jX8K78rnkDVhwLhEuNciM5YwfnpzqoPNV+21uXLckaX0Y4jFCPkeA0UG+InuDI2mpB3ZiLDNay5hYW0p0PcKwUOAUpBaWcjLLiWGg1+jjHQG/hvoRqSRaoM3D4yzO5LykglpHJa4ZSNAQANL6ACpUSZ2yqbBbBjb2eEa9CPiKsDCIxoLen/3zqIpMNgY1YmIKCBlLRmxC6EDMp0GpqWMZJYh27wEWObKJMt7gCSxNueoNja1jrScQwglGaMWcWs18p9hI1+HWqjCcSu2SS175Q3IkG2VuQPQjQ+h3vBuMGuHni7pAYwlgY1OR1AYNrY6+LXONb6gg1bQxqqhVAVVACqosABsAOQrCISrBlJVgbgjcensrUcK4p3i+LRl0YD9fZ/rWNSqb4pgMuaWNbhlKzxDaRCDdlttILk+tZF4Wgubd5h5LEN9Rsp0F/qHTY9La2vXoymq+Ph5SVsmXuZBd42FwHJ1KDkCNT61M64zrPWN4Twx8QQpD5E2k00U5r3a1nbS1ugXQC9ehxixJOpNrnQXtttXCKFAAFhsB7Nq7FTV6ZzxH4lxARIWNiRbw3APiNlv0F76+hrOY3GSyskbMCkxGTIoAGov63XXMCdvcQ5xXhT99dWD96GMgc5QoW1yxXZBpY7ggb1XHEqpMWEIB/3mIYtZb5FJj0Pdr4lHeEdNgQ4uc9PNPYiRcM0cd1xGJDFYI9lRmuwztudrhOV76XBrO8WcyFkka+Ici9mj7si+YLmFpCbBbLlBQqdCp1cwMjzHJhwxLxr3lyrxhhckoSuiFzmzixBDZb3D1tOzvZoR2N88lrNMw0GtyEHtJ9TfU1v14+1kJ2VlxKL86LsXbIn+87ktdBJyDKDprtYHW9bZTTGFwioLLz3J3PtqRXTGbPbQooorYKKKKCn4iitIyOLqVU+oPi1HrWP4vDJhcQshuYmQIJBtfMxyt0bXnvyrX4/6c/yL+r1y5BUo6hkYWZWFwR0Ircc/tiY8SO7xMl9ZMsQ15HQ2/wDk/prKcUxpZ1VAWJ8qjcuxyqB11tV92+4HJh8NnwoeSBXEjgeOSMK2fUbulwBfcDfQE1l+C8QRCcW5vlUrCu9y2mYetvCP5m9K4al7a1Fx2ixS4HBjCRkF2GfEuNL5vNc9DbKPupTHZzs02NRJ8QTBhFCnN5XmAXLZOapf6+5t4eoXhHAlLHGcSuSSWTDect0MiDfSwEY5ebmtWvF+LS4iJnLLDGLZFa4DHbujYFrtfL4AWzAAAjQ5/Sue0HGsyjDYZfk+HXRRlyq4BGYMb+BRrcam5GYi+rXDY7OWy2DhSqjS+a5JCiwC3Gh/a1WqYAu6ho/KvgicDIgJW8mIIupclFtEpOXLrfUU5xaMrIuZi5KKS5UAkqxBPhsBuKeJBX8Ax4ZQCfEWb4sxcf3f01p8yshZmFlFyTyA3v7q8weV45H1IKueugUjuzfoQRWw4PjxMhBtmsQ63GoPP301ENcM4lHiTJGM0auGCM3mbLuVCnSwud7jLtvWel4RKhELkK26NrlnDHMX7xuVrAJuDrrfNWswnB8jpIzHMuQKDY5FUWKIehuSTzvy1pnjEbyxtCigoG0Z/KhTKwy882p25D2Ul8+Bn4ONPCxjmHeBdA97MLcmB0Y79NufLQYXGhrSxG+X8xuVas1jInYBJLF1Ng9hdhuM2m+xB0Ou1NcBx5jcA6LqGubABtiT6MNCeta4PWcDiQwBB0YXHv5VKBrNdnpvOg5eNbbWbp6A1oZmbITH5hY201sRca23FxuN9xXHU8hriGL7saec+RbEkmx+qup22HryBIgPxYK2eUZUXTKL2UsDYEkXkmI0EaA5QWuTcGq7H8SMQHeZzI+oiQs0rd6blY13hjBNr2LtlNhYWrOYjGi6nECJmsUjwwAWKMXIysDqqZowpTLds6spktprOFTeN8bfEo2UhIk8QiJuZjlZkSQA3sxUqbA5SBowOam+HcKfGWWJUjwdybMm92bXTKJGK5Lk+E5VuCQTTnCOCs5E+NdrZQiRsSXK5coRzck3AAIJLPlFzyGzgkctEEHdKsiqVsA2UqzWK/V0F7HXn0rclvjKJXBuApEgVQQvMkku56ux1q8RABYAC3SlFLW85kaFFFFaBRRRQFFFFBR8Qb+J/wANf7np5orio3E/9p/w1/uepsW1b+nP7QlcqaxvafsdqcTgkBdbk4YWC35vAOTfd/DY6HfTRXqHYqalkpHimF4o8siGQFr5gIdnzKTuGsANgS3kIPUir3gcBaQyDIZCxLYhRpHfwmLCX1uFGUym29xqTWq7U9jo8WWmhyx4gjxmwCYgAEBJtPXzey9xtkMJinjkMUilHQ2ZG0K/tboRoeVcdZ402mDZUFkAAvfTmTuT1J60zx1M0Yk/4Z8VreRtG+Byn3VBw+I9as8PMCCDqDoR1B0IrnRlcbFZ0cC51UgW8V7FR8djUVMeqyZwBH9VgtytiRrp7RoKseK4bKrISTlGZG+0ov8AmBp7gapeJZnW4J7wPm8NgWFyQwtzGYbfZrpPQ2C4k2Gpt1v+vtFLlLNrolybDRjoLG99uWmunvrL8L4tIZAkrEswyAFQuYg38QHM3Nm/W9XJUr5i6ejeEewZtLfCsWB7F8NXRj4QMuVQALchqepO3U1iZsPY3XUkjW217AW+A+NXPFMZdsrFrHbkmmuhtraoBuI2cFhksQV0uDcG1t7AX261uehrOyxKNCLeaNgRvtdh7Nal8b7TlFZcNZ3GjOBnVDqAoA0ZyQFsdLnZj4aw+Cx80rBQzZWDKCtsx8OoQKMzdDYfa3tatNg+xs8+kr/JITe4UK2JdTYlXygKBcDzXPhFxyEmOigm4mrOI8OXxEsmVjKt8+bzWUHz3VkBBHhaMeJwAo2PZjsXKuWTEtZ98z+Nxe18oO3tYk6bVoeCcHw2DXLh4wGPmkbxStz1Y8vQWA5AVPMjNXT4flOmmhjhF4x4rH5xvE/uPL3WqD2bF8pO7Tyvrzyx5P8ANUvHiyGmuyieGH+SZve8qgfkprpzk8JPbTUUUVh0FFFFAUUUUBRRRQZ/ig/if8Nf7pKmw7VF4mP4n/DX+56lR7Vv6cvunL1xIl66ooqE6EGq3jvBIsWoz+GRPo5VHiX7rfaQ/ZPusdavmW9RZIrUs6PHuJticLKI5iVJPg7tcyOL+ZSRdhytuOYGlWfCeNksI5coci6svla24sdmtrb27EVueK8OixEZinXMh1HJlPJkP1TXmvHOzkuEmjOrxd7mSUe66yD6rED2Hcb2HLWWmomtItj7jzB/09KyvFcGUIBXQakC5tvdl6rrtyvrbU1a4TGg86myToy2exHwI9QeRrnLwY3AyXsBsjdSTqDYgAXA1GvpW0wfaIqlm1y/aJU+8kEHfoapv/bC8hGHQyueSjxgfePlt6m1aHBdhC4BxkmUf8GEjN7Gk5exdfvVvnRX4jjazOESLO/1VRFdulxre2u9hVhhOyrya4l+7U/7tcpk16lRlU+9vdWlw2Ghw6d3h41jXnlHib1dj4mPqSa7iQsa3nEidcYHh2HwsYTDxKlgFzatIQNszt4jT0Fyacli2qVhIrC/Wto5jgqQqAV0KQmgquOvaNvYf0p/sylgv3YIvi5dj+1V3aZ7RN7Ku+CJbP6d2n4Yk/cml9LPa0ooorDYooooCiiigKKKKCi4l/tP+Gv9z1LTao/EB/ED/pj+5qkit/Tn9koopKBaQmkJpmSWg4xMV9qiOFKlXAZWFmVhcEdCKdEjMbIL9TyHtNKcOBrfM35e4fvQee9o+ykqMGwfjVzYKzKpQnqzkBl9d/bvVrwDsRZQ2NmztuYoSVQX5GQ+Jh7Le01qGc8/z2NRXBTUXKfWXcr6r93qOXLoM/GL1YwqkSZIkWNPsoAB7T1Pqa4Zr03EQdRYg7U+i32rRw0sXWp8EQUfrRFFbU704aIjIMx/WpdcKttqWg6rljRSMaDP9o9Qq/aZR8WFaThPlc9ZZP6WyfotZzies8C9ZF/I3rScG+hQ/aBb8bFv3pr0ufadRSUVhstFF6KAooooCiiigp+ID+IH8g/uNP0xxA/Pj+Qf3GnSa3PTnfZa5Y03JMBXBUnVzlHT6x93L30Dcs2thqTyFJ8n5yG/3VOn/cR+g+NdCXkgsOfU+086VIjzoEz30GgGwGgFOxxV2qAV3Qc5BUeSAXuBUqkYUFS+H7s50F13eMakdXjHP1X3jpVjhpwygqQQdQRsa4cWNRHiKkvEL31eMc+rx/e6rz9u5FpS1GwuIDqGU3B2NSKKWikooCuX2rquJDpQZ7GyfxKH7Idvwqa12AjyxRr0RR8FFYrE64h/+mw/Gcv71vAKaXIvS3pKKw26pKWigSloooEvReuTTMrmgreKN88P5P8AMaUAkdB9o7e7rVTxPFSrNmMTOgAClCGPUlkuGOvJQdqbXj8TsFaQKx+o943/AANY/lW56c77WxnCnwC7faO/u6UiwltWogZORFSQ1AiR2pykvS3oCiiigKKKKDllqM6W2qXXDregr5IyGLxjxHzx7B/VeQf8jz61LwuJDrcHT4EEaEEciOlcOlMSREtnjtn+sp0WQDr0fo3uPIgLGlqJhsSGFxfQ2IOhBG4YcjUoNQLTU50py9MYo2BoM7g/Fim/miH9YY/kK3V6wnAjfEk/8z+2Nj+tq2SzVNLhKvRTIkroPWWzopabzV0DQdUUl6KAtXJSu6KCNJhQag4rg6OCGUEHkQCPgdKt6Qigx83ZKMaxgx2/4TNGPwoQp94qM3DsVH5Jy3pKiv8AmmT871uMtctEKvanIw44tio/PAH9YnF/hIFA+Jp5O1UQ+lDxdTIjKv47ZfzrVS4JTyqDNwdTsKvyT4o2E4rFILo6sOqkEflUxZAedUWN7JxscxRc32rWf8Y8Q+NQG4DNH9FNMtuRbvB7+9DN/VTsT41rgaKyAxWMj37qT2h4j+WcH8qfi7Tsv0sEq+qgSj4Rkt8QKqcrUUVS4XtNh3NhIub7JOVvwmx/KrRMUp2Iqh1hTMkfSng4oqCDNCWOdLCS1tfLIB9V/Xo3L2U5hcSGHMEGzKdGU9CP/L7088dMz4fNZlIWRRYE+Vh9h7cuh3HxBCUpqLxBrKa6w2IzXBBVl0dDup/cdCNDUTjElkPsqpVDweWxLdWf9hV/FjayuEeyL63P51YwS1nXtvPppI8VUiPEVSYdr1ZQIay0skkp9TUaJKkoKDqilpKDuiiigKKKKAooooEtRalooOStNtCDT1FBCkwKnlUObg6nlVxai1BlcZ2dVxZlDDowDD4HSqmTssF1jzR227t3QfgBy/lW/K1y0Qp0effJsXH5Zsw/5qBj8YylvgacTjWJT6SAN6xOCfhIF/Imtw2FB5UxJw5Tyq/Kp8Yy6dq4h9Lni9ZUZF/GRlPuNWeG4nFILo6sOqkEfEVJl4KvKqrFdkYmObu1zfaAyv8AjWzfnV+SfFNxVmsykB18rciPsP1U/luPWo4xjg0TciNGU7qf3HMHnSP2ZkX6OaZR0LCQe/vAx/Oo0nZ/EE+J0fS18hjYDoTmYMPTKPQirLGbmqoMTlUclF/adf0tVxgMGxqy4fwCxzNbMdTYWF/QG9hV/BggOVZt7W5ORAwWCtVpFBTyqBpTgFRXCpXYFLaloEtRS0UBRRRQFFFFAUUUUBRRRQFFFFAUUUUBRRRQFJalooEtUfvx7vFc2P1bbdRUmmGw176nUEDbQHe2n60HJlXS+l7aEEHU2H/5SqVJ99vf0ruWG+oNj1sD+tBh1vfne2nQ+nr+VBwkqnbnY7HmbD40rzAXGum+hty0vbfXakGGAsLnZRy+ob0qw2B1JJNyTb0t6chQMSLdswOW4NyQQbLa9hyqSswvb2ciNxfn6U38m0tc7Nc6fW3O1d9zre/O/wDTloFjnDbG/Ou70z3GhF9DysOluXu+FcHCevT8gR+9BKvRXMa2AG9hakoP/9k="/>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90116" name="AutoShape 4" descr="data:image/jpeg;base64,/9j/4AAQSkZJRgABAQAAAQABAAD/2wCEAAkGBxQTERUUEhQUFRUUFxgXFBUUFxUVFBcZFRcYFxgXFRgYHCggGRsmHRgYITIhJSkrLy4uFx80ODMsNyktLiwBCgoKDg0OGxAQGiwkHyQ0LCwsLCwsLCwsLCwsLCwsLCwsLCwsLCwsLCwsLCwsLCwsLCwsLCwsLCwsLCwsLCwsLP/AABEIAO4A0wMBIgACEQEDEQH/xAAbAAABBQEBAAAAAAAAAAAAAAAAAQMEBQYCB//EAEQQAAIBAgQDBQMKBAMHBQAAAAECAwARBBIhMQVBUQYTIjJhcYGRFCMzQlJikqGxwSRyorKDwtE0Q1Njc4LwBxWT4fH/xAAYAQEBAQEBAAAAAAAAAAAAAAAAAQIDBP/EACIRAQEBAQACAgICAwAAAAAAAAABAhEhMRJBUXEyYQMTIv/aAAwDAQACEQMRAD8A9xooooCiiigKKKKAoprEy5UZvsqT8BesKO1YhlaJ2m8FgXIWRScisbAnObXscoO1Y1vl4N/RWVwXbKF7ATQsTsCxhc+xZN/dV0vF0+sHX1K3HxW9P9mRYUlMw4tH8rK3sIJp69b6FoqLj8TkQ6gHXU7ADUsfQDWqjgnaSOZMyvnUbsAQy3+2h1HttrWLuS8GhormOQMLggg7EbV1WwUUUUBRRRQFFFFAUUUUBRRRQFFFFAUUUUBRRRQFFFFBX8ae0dj9ZlHuvmP5A15XxGK5ndV+dzlo7gr4s4IAJFiCzFdLjna5vXoHbDGBEJY2VI3dv+7wD/NWH4XAjYiAZR3ksiyTEeG/cgzsxAsGvKiAG2tzqda42/8AVRssBwCGOPuwin7TEDMzc2J9pOmwpiXs7GLmJpIT1icgc9xz3HwqPNxRhiQgkBzSxokICtZAQJXkJAYHVrAMfJfWzAaCTauV7BlcfhcQm0sctr2EsYBG9hmSx6ak/wCtUeP7V4qDQLIDey924mB3AARxz009R7a0nG8RlBqi7PxKWkxk30WHvk088luQ55bi33mHMUzRccfxcpw8cWIYd7LlWUqAqi/iycx0B66aeKs9w3hE0kriCR0aFlzTM7eHOiuYzbzk3BtsBa+92MXN39pGGaZ2ywoptmMlh3ZNiDGd2JBCr0IrX4OeLCAQlmZlUyzSBSQDIxLSS2v3YZg1r6ALuAK35kEeDiU+GP8AEZR/zo1Pct/1E3Q76joToK1HD+LpJYGysdRqCreqMNGqPOoYEMARzB1B9DVBiOCtGS2GIsdWhfVG5kr0YknbXblWc7s9DcA0tZDhPaMg93ICHG8Tn5wcvm22kGh3sdOVaXBY+OVS0bBgN+q+jDcH213zuVUqiszxztPHEBeURqxADnUtqLlB9gXuX2A91XeAxeca+Ybj9x6Gk3LeCXRRRWwUUUUBRRRQFFFFAUUUUBRRRQFFFIxsLnlQYXt3iQEkLEBcyAm6r4UZAbFiFuGcGxIBIsd6rOy8cbYqTEqtlTDLcjKSS8ku5BIYhIQL3OhGtJ2l4jlxEdywABdraXMokWwJsCwzKbE6gczYFng3Eysb3UL8olkAkdsgQQKY+YC5SIJGIzqRn5XvXnnbP2hx5MskTHSQtI+fDujGQqvdgMshcZx3jk+EEZGsN7aPhOIZoC7lzndyuchiFU5BYr4bHJm0sPHWXRzG05KLGyIA6QDCqpNjNd4pHfvAS6jvFu11tbcVbcSxq4aFIvExjRVOVS2qixY26m599Nir4znnlWGPzSGwO4Ublj6AAn3U72gxMcSxYaJGaGFgGtsWHN2XVWZiTe1iVa5XMDTnDXMOGOKIInxIy4cOLFUYizEX0zGx3H1NtaocMJiRCAQTdpHjbO3doirI8bJ4izEBVJVGFybHITTMF9wLAqsk2NZOXd4dQNWyDK76dWUqD9hSb2OnKOZZVLSvLCbTMI45WHiDIqOqBioa3UoVD2C5lNN47i6mKFu7lhiCr3XctCq5kbIojeRbFTZMuUqctyQAQC1Hg2eVQ7P3j3kmZSypbQGSKSNsrK9lVPrAE3vlsL+xsYcUHUOpzK2oOov66inZJwBrVW+LVBYWAAsANAANAAOQAqmmx0k791CMzHfWyqPtOeQ/M8r1x4F7TYmOWyFc7E2TL5wfun/znULA4QYNTLiZS8pW1rmyobeF7G8h5kn26AZqsGRcN4YiJMQ97ysPCLebKL2sOl/xEECkwQdp3hVDNPYZ3ewjAdVzNK+th4j4cutso0C10zOjnGFpSrkuZZXVURM2bQ+NLLowRcxuFA8u4bxX3Z3HT4dlixCMmpGGdgLMvKGQqSAbAWvry10qdwiCDCuI2fPOyqHkykBQSQkY3EMZIIVSdTa5Zjc3XEsCksZVtjztqPUf6c7U1qIucJiA6hh8DuCNwafrHcB4g8chilv3ijXn3qDaQdWHPr+mvjcEAg3vqCK7Y11p1RRRWwUUUUBRRRQFFFFAUUUUBUTislom9RlH/ccv71Lqn7RYgKq32XM59iKT+pFY3eZo854hxdRiZmvcITcDMbJAAeQtdtQF59361JwmDA7uNg0owsAaRAZZFaQgAGVBGQgushIQEsGB5kHPcMg76WIWIaSQZyQShzmIyt6Huy2Xe+p0rQ8chdGlKnDyNoFvHEJFZgFjcKSGBEjgGRTqZL5fDricnhmGoWIKR99GVaXO0S+jtOGUMl8hjXKCrbKmpBIriGJsbjjHmIggs+J10YbqpPLMdD6I/pUdsfeTKjKyRoESOOV5gGYhFFyzDP4HWy20YX5VYcdcYPDDCprNOQ+IZbDzbi/K4UqDbZSQCdKlKrePcZafEhwLRWyxGzk92GGZ1y7AlVN+hUaXNSooCSUIcSyeObKr97HEo8KRsp8fgZ0K5SCzSuOlRuyeBWVjK4Jhhyv4gLNIRmBDDVsq921tgVW17m3eLmO0TBw5ICOQZIzFlAYPI1g0YNlZTbOQCCS1X+lOmURsHSOQQqylSsgJzrGcsykG2cp3cYjtkOYgabyPlK4aOzGONpDrZQEBA8MahbDwi+g0Jzm3iquSVVa+TIsICgEjOxQAIHK2VwihSCQTmI18NMYHgLY0ticW4iwS3Ia5VpFUn6Mnyody/PlyKxKl8IOIx0jKuURL9JiBcRj7oVtS/psOZGl7DiXElgj7nBqcl7SzWJZ2KnLmOnhY2Ba4sGGihg1V3G+Od5EIMKgjw6HKIlHicanxLcWB10JB819dzBx5l+ddo4tGcoQs0md1DCBFsVUl+XjY5ggGhNmQ9gcD8pm/h9CnhlnbxKAhJy2P0sisxsFsq52DaWQ30eIhgjaPCi6KQ2IlV1MlnLBpWfYkFWu+uU20VfEtRHg2Vou9jMC933MSw30Ywv4hAjM2V8pXugQoykkllVq7WMvlacOzEBY0Aj75w4zxOrgAYh42WxQ2CC5JNsxc6vFlwfCl3ySzSCMMWjicmMzKXLZguVbx6ocoBN7gkA2bW2qk4HwERANJqQ2ZIgzNFE1rZgGJu9uew5a3ZrzNXHd7fAquN8M71QynLLGc0T8weh9Dtz59aXs5xi4KuMpVssinTu36j7jbjpqOtWdqouO8OYH5RCAZFFnU7SoN1Pu2PLfU0zrg2INLVJ2e4qsiKLmxHhLaNpujfeH5j41d16s67OqKKKK0CiiigKKKKAooooCsX/6hYvLDL6hIvX5xvF/TWzNeZdv585jTMFzyNJe9tFZY1APWzG3s9K57+olVXYSENiwzMS0SFr+KwYr3VyWAvfO52FvF1pvi3EkcqR3Td5JnJVVWdcmdtTIFDASlLHMeduQqb2ZOXCzyWyu+WG4DDVV8w1ZiAZhrucl7VSLFNicSIM12cBVOhRE80pyWC2UKn1Rc5RvWfvqLjscgVZsbOSY4WKxFhZ3ZAENxc3KtnX1Zidxc0c7S4meS/wBM8gGU3IHisFNxlAVRntroL2uQRa9s+IRoEwcF1igUDwnXPcKCTzILb8ySbi1Q+B8QihzTPnLkFIyUIyxg7m51YgKL72T1pPyq74pOsMawL4kQEyvnijctbNmAbdrnPlAt5RcWscxjMYz+JiTI5yWYBwY18IWb6wcBw5Vrgta1yBXEmLWWZAgd5GPlCkmV9CPDrlW4zkZsoIvYXatZHgYOHAT4m0uLK/Nx3LCMXHl3O9hmt0A5Xeg3gOCxwRLPjfBGv0eHNsz6XvKOu5y+0tzFU3HeOyYplJIRNTHFmULoLLcg2JzW29ANjXOLxMuLlJPzrOMsYjAJDLZsqhmsgB0uRutzYAitTw/hKYRVlmXvcQAAqrd1Qm58wGrXzAORc7LqSS9exF4T2eCIZcaBlGqwXPjCkyF5VNhe/iIOgCjMbXFLNLaVcwD94AcKGYNbM7lkYOir3fmR812W4ta6iu5cdI8imI99JnBidc0SKShvDIkjANdfGiBvFcgsAbsvB8E0hdYmR42ZC0zRqUdGTRGQj6RDayeERknQA5Tf7o4Xh2Y5AimYrG10NstmUssjAnKtspWYXLAAWYixvo5IcM3zkqtO5s75dQWGY2jTyKxUG27HUkmuZHTD4WT5OL922WQ3u+bys7nmQSD0sLCwtWRxEAFmkfNC5bK98xRjs7fWOtjYHoTuAc/yY1rniNzg+MAyd25XMb5HQ3jkA6fZb7pqyD3rzHDmxCOcrJY3GlxvmFwL2GoNvhrXoHC52ZSJBaSNskg5EjUMPQgg1z1nhnXVlypCKQGuMTiFjUu5sq6k/sBzPpWG2d4lhvk0hmjDd25+eRdSGvpKg6j4m/strOE48SqNQTYG42ZTs6+hrMjtBmmEUkWVXIUEkN59FzACxVr8id+dVy4z5HjBCCe6cK6HQ908juMrfcYqfTn1rrm2XpK9GopjCYgOtxodiOh6U/Xol6ooooqgooooCkZrC52G9VfFuMdyyqELFgSDcKotyJ1N/dVYeItOxjYolgHygswYEsurabFdrc6vEtccf4yzFY4iVWRlTMLhmBNjl6La+u5/XCdtcRmxmRVDlAigG+hWzNYAi5yyE26L63GpJzY5QSuWJHckX9EG4+8T7qzMzKrSzN55WLHqAT4EX2C3tPoBbn/k/kzFJjsdJFh1iL5Aobwx+FdSTv5jYWF78qv+yOC+R4QztYYrGC8YYEmOIaqWB1vqGI01ZByvVPwPhHy3GXlP8PBaSYfVbfJGTzuQSfuqdNRVj2g42JC0wNw9u7/k+pbqDfNf7xrF/DSG8ccQ0OZzclms0jEm5Y2GlyBsAKqsPFNi5xBBEzMdSTYRqNs0jX8K78rnkDVhwLhEuNciM5YwfnpzqoPNV+21uXLckaX0Y4jFCPkeA0UG+InuDI2mpB3ZiLDNay5hYW0p0PcKwUOAUpBaWcjLLiWGg1+jjHQG/hvoRqSRaoM3D4yzO5LykglpHJa4ZSNAQANL6ACpUSZ2yqbBbBjb2eEa9CPiKsDCIxoLen/3zqIpMNgY1YmIKCBlLRmxC6EDMp0GpqWMZJYh27wEWObKJMt7gCSxNueoNja1jrScQwglGaMWcWs18p9hI1+HWqjCcSu2SS175Q3IkG2VuQPQjQ+h3vBuMGuHni7pAYwlgY1OR1AYNrY6+LXONb6gg1bQxqqhVAVVACqosABsAOQrCISrBlJVgbgjcensrUcK4p3i+LRl0YD9fZ/rWNSqb4pgMuaWNbhlKzxDaRCDdlttILk+tZF4Wgubd5h5LEN9Rsp0F/qHTY9La2vXoymq+Ph5SVsmXuZBd42FwHJ1KDkCNT61M64zrPWN4Twx8QQpD5E2k00U5r3a1nbS1ugXQC9ehxixJOpNrnQXtttXCKFAAFhsB7Nq7FTV6ZzxH4lxARIWNiRbw3APiNlv0F76+hrOY3GSyskbMCkxGTIoAGov63XXMCdvcQ5xXhT99dWD96GMgc5QoW1yxXZBpY7ggb1XHEqpMWEIB/3mIYtZb5FJj0Pdr4lHeEdNgQ4uc9PNPYiRcM0cd1xGJDFYI9lRmuwztudrhOV76XBrO8WcyFkka+Ici9mj7si+YLmFpCbBbLlBQqdCp1cwMjzHJhwxLxr3lyrxhhckoSuiFzmzixBDZb3D1tOzvZoR2N88lrNMw0GtyEHtJ9TfU1v14+1kJ2VlxKL86LsXbIn+87ktdBJyDKDprtYHW9bZTTGFwioLLz3J3PtqRXTGbPbQooorYKKKKCn4iitIyOLqVU+oPi1HrWP4vDJhcQshuYmQIJBtfMxyt0bXnvyrX4/6c/yL+r1y5BUo6hkYWZWFwR0Ircc/tiY8SO7xMl9ZMsQ15HQ2/wDk/prKcUxpZ1VAWJ8qjcuxyqB11tV92+4HJh8NnwoeSBXEjgeOSMK2fUbulwBfcDfQE1l+C8QRCcW5vlUrCu9y2mYetvCP5m9K4al7a1Fx2ixS4HBjCRkF2GfEuNL5vNc9DbKPupTHZzs02NRJ8QTBhFCnN5XmAXLZOapf6+5t4eoXhHAlLHGcSuSSWTDect0MiDfSwEY5ebmtWvF+LS4iJnLLDGLZFa4DHbujYFrtfL4AWzAAAjQ5/Sue0HGsyjDYZfk+HXRRlyq4BGYMb+BRrcam5GYi+rXDY7OWy2DhSqjS+a5JCiwC3Gh/a1WqYAu6ho/KvgicDIgJW8mIIupclFtEpOXLrfUU5xaMrIuZi5KKS5UAkqxBPhsBuKeJBX8Ax4ZQCfEWb4sxcf3f01p8yshZmFlFyTyA3v7q8weV45H1IKueugUjuzfoQRWw4PjxMhBtmsQ63GoPP301ENcM4lHiTJGM0auGCM3mbLuVCnSwud7jLtvWel4RKhELkK26NrlnDHMX7xuVrAJuDrrfNWswnB8jpIzHMuQKDY5FUWKIehuSTzvy1pnjEbyxtCigoG0Z/KhTKwy882p25D2Ul8+Bn4ONPCxjmHeBdA97MLcmB0Y79NufLQYXGhrSxG+X8xuVas1jInYBJLF1Ng9hdhuM2m+xB0Ou1NcBx5jcA6LqGubABtiT6MNCeta4PWcDiQwBB0YXHv5VKBrNdnpvOg5eNbbWbp6A1oZmbITH5hY201sRca23FxuN9xXHU8hriGL7saec+RbEkmx+qup22HryBIgPxYK2eUZUXTKL2UsDYEkXkmI0EaA5QWuTcGq7H8SMQHeZzI+oiQs0rd6blY13hjBNr2LtlNhYWrOYjGi6nECJmsUjwwAWKMXIysDqqZowpTLds6spktprOFTeN8bfEo2UhIk8QiJuZjlZkSQA3sxUqbA5SBowOam+HcKfGWWJUjwdybMm92bXTKJGK5Lk+E5VuCQTTnCOCs5E+NdrZQiRsSXK5coRzck3AAIJLPlFzyGzgkctEEHdKsiqVsA2UqzWK/V0F7HXn0rclvjKJXBuApEgVQQvMkku56ux1q8RABYAC3SlFLW85kaFFFFaBRRRQFFFFBR8Qb+J/wANf7np5orio3E/9p/w1/uepsW1b+nP7QlcqaxvafsdqcTgkBdbk4YWC35vAOTfd/DY6HfTRXqHYqalkpHimF4o8siGQFr5gIdnzKTuGsANgS3kIPUir3gcBaQyDIZCxLYhRpHfwmLCX1uFGUym29xqTWq7U9jo8WWmhyx4gjxmwCYgAEBJtPXzey9xtkMJinjkMUilHQ2ZG0K/tboRoeVcdZ402mDZUFkAAvfTmTuT1J60zx1M0Yk/4Z8VreRtG+Byn3VBw+I9as8PMCCDqDoR1B0IrnRlcbFZ0cC51UgW8V7FR8djUVMeqyZwBH9VgtytiRrp7RoKseK4bKrISTlGZG+0ov8AmBp7gapeJZnW4J7wPm8NgWFyQwtzGYbfZrpPQ2C4k2Gpt1v+vtFLlLNrolybDRjoLG99uWmunvrL8L4tIZAkrEswyAFQuYg38QHM3Nm/W9XJUr5i6ejeEewZtLfCsWB7F8NXRj4QMuVQALchqepO3U1iZsPY3XUkjW217AW+A+NXPFMZdsrFrHbkmmuhtraoBuI2cFhksQV0uDcG1t7AX261uehrOyxKNCLeaNgRvtdh7Nal8b7TlFZcNZ3GjOBnVDqAoA0ZyQFsdLnZj4aw+Cx80rBQzZWDKCtsx8OoQKMzdDYfa3tatNg+xs8+kr/JITe4UK2JdTYlXygKBcDzXPhFxyEmOigm4mrOI8OXxEsmVjKt8+bzWUHz3VkBBHhaMeJwAo2PZjsXKuWTEtZ98z+Nxe18oO3tYk6bVoeCcHw2DXLh4wGPmkbxStz1Y8vQWA5AVPMjNXT4flOmmhjhF4x4rH5xvE/uPL3WqD2bF8pO7Tyvrzyx5P8ANUvHiyGmuyieGH+SZve8qgfkprpzk8JPbTUUUVh0FFFFAUUUUBRRRQZ/ig/if8Nf7pKmw7VF4mP4n/DX+56lR7Vv6cvunL1xIl66ooqE6EGq3jvBIsWoz+GRPo5VHiX7rfaQ/ZPusdavmW9RZIrUs6PHuJticLKI5iVJPg7tcyOL+ZSRdhytuOYGlWfCeNksI5coci6svla24sdmtrb27EVueK8OixEZinXMh1HJlPJkP1TXmvHOzkuEmjOrxd7mSUe66yD6rED2Hcb2HLWWmomtItj7jzB/09KyvFcGUIBXQakC5tvdl6rrtyvrbU1a4TGg86myToy2exHwI9QeRrnLwY3AyXsBsjdSTqDYgAXA1GvpW0wfaIqlm1y/aJU+8kEHfoapv/bC8hGHQyueSjxgfePlt6m1aHBdhC4BxkmUf8GEjN7Gk5exdfvVvnRX4jjazOESLO/1VRFdulxre2u9hVhhOyrya4l+7U/7tcpk16lRlU+9vdWlw2Ghw6d3h41jXnlHib1dj4mPqSa7iQsa3nEidcYHh2HwsYTDxKlgFzatIQNszt4jT0Fyacli2qVhIrC/Wto5jgqQqAV0KQmgquOvaNvYf0p/sylgv3YIvi5dj+1V3aZ7RN7Ku+CJbP6d2n4Yk/cml9LPa0ooorDYooooCiiigKKKKCi4l/tP+Gv9z1LTao/EB/ED/pj+5qkit/Tn9koopKBaQmkJpmSWg4xMV9qiOFKlXAZWFmVhcEdCKdEjMbIL9TyHtNKcOBrfM35e4fvQee9o+ykqMGwfjVzYKzKpQnqzkBl9d/bvVrwDsRZQ2NmztuYoSVQX5GQ+Jh7Le01qGc8/z2NRXBTUXKfWXcr6r93qOXLoM/GL1YwqkSZIkWNPsoAB7T1Pqa4Zr03EQdRYg7U+i32rRw0sXWp8EQUfrRFFbU704aIjIMx/WpdcKttqWg6rljRSMaDP9o9Qq/aZR8WFaThPlc9ZZP6WyfotZzies8C9ZF/I3rScG+hQ/aBb8bFv3pr0ufadRSUVhstFF6KAooooCiiigp+ID+IH8g/uNP0xxA/Pj+Qf3GnSa3PTnfZa5Y03JMBXBUnVzlHT6x93L30Dcs2thqTyFJ8n5yG/3VOn/cR+g+NdCXkgsOfU+086VIjzoEz30GgGwGgFOxxV2qAV3Qc5BUeSAXuBUqkYUFS+H7s50F13eMakdXjHP1X3jpVjhpwygqQQdQRsa4cWNRHiKkvEL31eMc+rx/e6rz9u5FpS1GwuIDqGU3B2NSKKWikooCuX2rquJDpQZ7GyfxKH7Idvwqa12AjyxRr0RR8FFYrE64h/+mw/Gcv71vAKaXIvS3pKKw26pKWigSloooEvReuTTMrmgreKN88P5P8AMaUAkdB9o7e7rVTxPFSrNmMTOgAClCGPUlkuGOvJQdqbXj8TsFaQKx+o943/AANY/lW56c77WxnCnwC7faO/u6UiwltWogZORFSQ1AiR2pykvS3oCiiigKKKKDllqM6W2qXXDregr5IyGLxjxHzx7B/VeQf8jz61LwuJDrcHT4EEaEEciOlcOlMSREtnjtn+sp0WQDr0fo3uPIgLGlqJhsSGFxfQ2IOhBG4YcjUoNQLTU50py9MYo2BoM7g/Fim/miH9YY/kK3V6wnAjfEk/8z+2Nj+tq2SzVNLhKvRTIkroPWWzopabzV0DQdUUl6KAtXJSu6KCNJhQag4rg6OCGUEHkQCPgdKt6Qigx83ZKMaxgx2/4TNGPwoQp94qM3DsVH5Jy3pKiv8AmmT871uMtctEKvanIw44tio/PAH9YnF/hIFA+Jp5O1UQ+lDxdTIjKv47ZfzrVS4JTyqDNwdTsKvyT4o2E4rFILo6sOqkEflUxZAedUWN7JxscxRc32rWf8Y8Q+NQG4DNH9FNMtuRbvB7+9DN/VTsT41rgaKyAxWMj37qT2h4j+WcH8qfi7Tsv0sEq+qgSj4Rkt8QKqcrUUVS4XtNh3NhIub7JOVvwmx/KrRMUp2Iqh1hTMkfSng4oqCDNCWOdLCS1tfLIB9V/Xo3L2U5hcSGHMEGzKdGU9CP/L7088dMz4fNZlIWRRYE+Vh9h7cuh3HxBCUpqLxBrKa6w2IzXBBVl0dDup/cdCNDUTjElkPsqpVDweWxLdWf9hV/FjayuEeyL63P51YwS1nXtvPppI8VUiPEVSYdr1ZQIay0skkp9TUaJKkoKDqilpKDuiiigKKKKAooooEtRalooOStNtCDT1FBCkwKnlUObg6nlVxai1BlcZ2dVxZlDDowDD4HSqmTssF1jzR227t3QfgBy/lW/K1y0Qp0effJsXH5Zsw/5qBj8YylvgacTjWJT6SAN6xOCfhIF/Imtw2FB5UxJw5Tyq/Kp8Yy6dq4h9Lni9ZUZF/GRlPuNWeG4nFILo6sOqkEfEVJl4KvKqrFdkYmObu1zfaAyv8AjWzfnV+SfFNxVmsykB18rciPsP1U/luPWo4xjg0TciNGU7qf3HMHnSP2ZkX6OaZR0LCQe/vAx/Oo0nZ/EE+J0fS18hjYDoTmYMPTKPQirLGbmqoMTlUclF/adf0tVxgMGxqy4fwCxzNbMdTYWF/QG9hV/BggOVZt7W5ORAwWCtVpFBTyqBpTgFRXCpXYFLaloEtRS0UBRRRQFFFFAUUUUBRRRQFFFFAUUUUBRRRQFJalooEtUfvx7vFc2P1bbdRUmmGw176nUEDbQHe2n60HJlXS+l7aEEHU2H/5SqVJ99vf0ruWG+oNj1sD+tBh1vfne2nQ+nr+VBwkqnbnY7HmbD40rzAXGum+hty0vbfXakGGAsLnZRy+ob0qw2B1JJNyTb0t6chQMSLdswOW4NyQQbLa9hyqSswvb2ciNxfn6U38m0tc7Nc6fW3O1d9zre/O/wDTloFjnDbG/Ou70z3GhF9DysOluXu+FcHCevT8gR+9BKvRXMa2AG9hakoP/9k="/>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5151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roselawgroupreporter.com/wp-content/uploads/2012/08/prohibited.gif" hidden="1"/>
          <p:cNvPicPr>
            <a:picLocks noChangeAspect="1" noChangeArrowheads="1"/>
          </p:cNvPicPr>
          <p:nvPr/>
        </p:nvPicPr>
        <p:blipFill>
          <a:blip r:embed="rId2" cstate="print"/>
          <a:srcRect/>
          <a:stretch>
            <a:fillRect/>
          </a:stretch>
        </p:blipFill>
        <p:spPr bwMode="auto">
          <a:xfrm>
            <a:off x="1219200" y="152400"/>
            <a:ext cx="6543675" cy="6543677"/>
          </a:xfrm>
          <a:prstGeom prst="rect">
            <a:avLst/>
          </a:prstGeom>
          <a:noFill/>
        </p:spPr>
      </p:pic>
      <p:sp>
        <p:nvSpPr>
          <p:cNvPr id="2" name="TextBox 1"/>
          <p:cNvSpPr txBox="1"/>
          <p:nvPr/>
        </p:nvSpPr>
        <p:spPr>
          <a:xfrm>
            <a:off x="533400" y="1219200"/>
            <a:ext cx="8077200" cy="5447645"/>
          </a:xfrm>
          <a:prstGeom prst="rect">
            <a:avLst/>
          </a:prstGeom>
          <a:noFill/>
        </p:spPr>
        <p:txBody>
          <a:bodyPr wrap="square" rtlCol="0">
            <a:spAutoFit/>
          </a:bodyPr>
          <a:lstStyle/>
          <a:p>
            <a:pPr>
              <a:buFont typeface="Wingdings" pitchFamily="2" charset="2"/>
              <a:buChar char="Ø"/>
            </a:pPr>
            <a:r>
              <a:rPr lang="en-US" sz="2800" b="1" dirty="0" smtClean="0"/>
              <a:t>Split Purchasing;</a:t>
            </a:r>
          </a:p>
          <a:p>
            <a:pPr>
              <a:buFont typeface="Wingdings" pitchFamily="2" charset="2"/>
              <a:buChar char="Ø"/>
            </a:pPr>
            <a:r>
              <a:rPr lang="en-US" sz="2800" b="1" dirty="0" smtClean="0"/>
              <a:t>Entertainment;				</a:t>
            </a:r>
          </a:p>
          <a:p>
            <a:pPr>
              <a:buFont typeface="Wingdings" pitchFamily="2" charset="2"/>
              <a:buChar char="Ø"/>
            </a:pPr>
            <a:r>
              <a:rPr lang="en-US" sz="2800" b="1" dirty="0" smtClean="0"/>
              <a:t>Per diem food;</a:t>
            </a:r>
          </a:p>
          <a:p>
            <a:pPr>
              <a:buFont typeface="Wingdings" pitchFamily="2" charset="2"/>
              <a:buChar char="Ø"/>
            </a:pPr>
            <a:r>
              <a:rPr lang="en-US" sz="2800" b="1" dirty="0" smtClean="0"/>
              <a:t>Cash or cash advances;</a:t>
            </a:r>
          </a:p>
          <a:p>
            <a:pPr>
              <a:buFont typeface="Wingdings" pitchFamily="2" charset="2"/>
              <a:buChar char="Ø"/>
            </a:pPr>
            <a:r>
              <a:rPr lang="en-US" sz="2800" b="1" dirty="0" smtClean="0"/>
              <a:t>Purchase of goods or services for personal use or not for official State use;</a:t>
            </a:r>
          </a:p>
          <a:p>
            <a:pPr>
              <a:buFont typeface="Wingdings" pitchFamily="2" charset="2"/>
              <a:buChar char="Ø"/>
            </a:pPr>
            <a:r>
              <a:rPr lang="en-US" sz="2800" b="1" dirty="0" smtClean="0"/>
              <a:t>Any transaction or series of transactions exceeding your P-Card limits;</a:t>
            </a:r>
          </a:p>
          <a:p>
            <a:pPr>
              <a:buFont typeface="Wingdings" pitchFamily="2" charset="2"/>
              <a:buChar char="Ø"/>
            </a:pPr>
            <a:r>
              <a:rPr lang="en-US" sz="2800" b="1" dirty="0" smtClean="0"/>
              <a:t>Motor fuel and automotive general maintenance;</a:t>
            </a:r>
          </a:p>
          <a:p>
            <a:pPr>
              <a:buFont typeface="Wingdings" pitchFamily="2" charset="2"/>
              <a:buChar char="Ø"/>
            </a:pPr>
            <a:r>
              <a:rPr lang="en-US" sz="2800" b="1" dirty="0" smtClean="0"/>
              <a:t>Automatic Drafts </a:t>
            </a:r>
            <a:r>
              <a:rPr lang="en-US" sz="2400" b="1" dirty="0" smtClean="0"/>
              <a:t>(we do not want them to have the card # on file); </a:t>
            </a:r>
            <a:endParaRPr lang="en-US" sz="2800" b="1" dirty="0" smtClean="0"/>
          </a:p>
          <a:p>
            <a:pPr>
              <a:buFont typeface="Wingdings" pitchFamily="2" charset="2"/>
              <a:buChar char="Ø"/>
            </a:pPr>
            <a:r>
              <a:rPr lang="en-US" sz="2800" b="1" dirty="0" smtClean="0"/>
              <a:t>Gift Certificates </a:t>
            </a:r>
          </a:p>
          <a:p>
            <a:endParaRPr lang="en-US" sz="1600" dirty="0" smtClean="0"/>
          </a:p>
        </p:txBody>
      </p:sp>
      <p:sp>
        <p:nvSpPr>
          <p:cNvPr id="4" name="TextBox 3"/>
          <p:cNvSpPr txBox="1"/>
          <p:nvPr/>
        </p:nvSpPr>
        <p:spPr>
          <a:xfrm>
            <a:off x="1676400" y="449759"/>
            <a:ext cx="5181600" cy="769441"/>
          </a:xfrm>
          <a:prstGeom prst="rect">
            <a:avLst/>
          </a:prstGeom>
          <a:noFill/>
        </p:spPr>
        <p:txBody>
          <a:bodyPr wrap="square" rtlCol="0">
            <a:spAutoFit/>
          </a:bodyPr>
          <a:lstStyle/>
          <a:p>
            <a:r>
              <a:rPr lang="en-US" sz="4400" dirty="0" smtClean="0"/>
              <a:t>Prohibited Purchases</a:t>
            </a:r>
            <a:endParaRPr lang="en-US" sz="4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834479"/>
            <a:ext cx="181391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for Exception</a:t>
            </a:r>
            <a:endParaRPr lang="en-US" dirty="0"/>
          </a:p>
        </p:txBody>
      </p:sp>
      <p:sp>
        <p:nvSpPr>
          <p:cNvPr id="3" name="Content Placeholder 2"/>
          <p:cNvSpPr>
            <a:spLocks noGrp="1"/>
          </p:cNvSpPr>
          <p:nvPr>
            <p:ph idx="1"/>
          </p:nvPr>
        </p:nvSpPr>
        <p:spPr>
          <a:xfrm>
            <a:off x="228600" y="1295400"/>
            <a:ext cx="8229600" cy="4525963"/>
          </a:xfrm>
        </p:spPr>
        <p:txBody>
          <a:bodyPr/>
          <a:lstStyle/>
          <a:p>
            <a:r>
              <a:rPr lang="en-US" sz="2400" dirty="0" smtClean="0"/>
              <a:t>A “Request for Exception” form can be completed requesting to make a purchase, even if the MCC is blocked.</a:t>
            </a:r>
          </a:p>
          <a:p>
            <a:r>
              <a:rPr lang="en-US" sz="2400" dirty="0" smtClean="0"/>
              <a:t>Contact your agency P-Card Administrator with the pertinent details of your need.</a:t>
            </a:r>
          </a:p>
          <a:p>
            <a:r>
              <a:rPr lang="en-US" sz="2400" dirty="0" smtClean="0"/>
              <a:t>Your P-Card Administrator will complete the request for exception form and send to our office.  If                                 approved, your Administrator will be notified                         and they in turn will notify you.</a:t>
            </a:r>
          </a:p>
          <a:p>
            <a:r>
              <a:rPr lang="en-US" sz="2400" dirty="0" smtClean="0"/>
              <a:t>Your card will be moved into an exception                            profile for a short period of time to allow                                    the transaction to be processed.</a:t>
            </a:r>
          </a:p>
          <a:p>
            <a:endParaRPr lang="en-US" sz="2400" dirty="0"/>
          </a:p>
        </p:txBody>
      </p:sp>
      <p:pic>
        <p:nvPicPr>
          <p:cNvPr id="54274" name="Picture 2" descr="http://amazingasset.com/wp-content/uploads/2011/10/exceptions.jpg"/>
          <p:cNvPicPr>
            <a:picLocks noChangeAspect="1" noChangeArrowheads="1"/>
          </p:cNvPicPr>
          <p:nvPr/>
        </p:nvPicPr>
        <p:blipFill>
          <a:blip r:embed="rId2" cstate="print"/>
          <a:srcRect/>
          <a:stretch>
            <a:fillRect/>
          </a:stretch>
        </p:blipFill>
        <p:spPr bwMode="auto">
          <a:xfrm>
            <a:off x="6400800" y="3420604"/>
            <a:ext cx="2438400" cy="2438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781800" y="3429000"/>
            <a:ext cx="129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81800" y="3581400"/>
            <a:ext cx="129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https://www.wibank.com/images/photos/persSavings.jpg" hidden="1"/>
          <p:cNvPicPr>
            <a:picLocks noChangeAspect="1" noChangeArrowheads="1"/>
          </p:cNvPicPr>
          <p:nvPr/>
        </p:nvPicPr>
        <p:blipFill>
          <a:blip r:embed="rId3" cstate="print"/>
          <a:srcRect/>
          <a:stretch>
            <a:fillRect/>
          </a:stretch>
        </p:blipFill>
        <p:spPr bwMode="auto">
          <a:xfrm>
            <a:off x="56672" y="0"/>
            <a:ext cx="9087328" cy="6858000"/>
          </a:xfrm>
          <a:prstGeom prst="rect">
            <a:avLst/>
          </a:prstGeom>
          <a:noFill/>
        </p:spPr>
      </p:pic>
      <p:sp>
        <p:nvSpPr>
          <p:cNvPr id="4" name="Title 3"/>
          <p:cNvSpPr>
            <a:spLocks noGrp="1"/>
          </p:cNvSpPr>
          <p:nvPr>
            <p:ph type="title" idx="4294967295"/>
          </p:nvPr>
        </p:nvSpPr>
        <p:spPr>
          <a:xfrm>
            <a:off x="609600" y="1119485"/>
            <a:ext cx="8229600" cy="1143000"/>
          </a:xfrm>
        </p:spPr>
        <p:txBody>
          <a:bodyPr>
            <a:noAutofit/>
          </a:bodyPr>
          <a:lstStyle/>
          <a:p>
            <a:r>
              <a:rPr lang="en-US" b="1" dirty="0"/>
              <a:t/>
            </a:r>
            <a:br>
              <a:rPr lang="en-US" b="1" dirty="0"/>
            </a:br>
            <a:endParaRPr lang="en-US" b="1" dirty="0">
              <a:solidFill>
                <a:schemeClr val="tx1">
                  <a:lumMod val="85000"/>
                  <a:lumOff val="15000"/>
                </a:schemeClr>
              </a:solidFill>
            </a:endParaRPr>
          </a:p>
        </p:txBody>
      </p:sp>
      <p:sp>
        <p:nvSpPr>
          <p:cNvPr id="3" name="Rectangle 2"/>
          <p:cNvSpPr/>
          <p:nvPr/>
        </p:nvSpPr>
        <p:spPr>
          <a:xfrm>
            <a:off x="731520" y="2414884"/>
            <a:ext cx="2956450" cy="461665"/>
          </a:xfrm>
          <a:prstGeom prst="rect">
            <a:avLst/>
          </a:prstGeom>
        </p:spPr>
        <p:txBody>
          <a:bodyPr wrap="none">
            <a:spAutoFit/>
          </a:bodyPr>
          <a:lstStyle/>
          <a:p>
            <a:r>
              <a:rPr lang="en-US" sz="2400" dirty="0"/>
              <a:t>Saves agencies money</a:t>
            </a:r>
          </a:p>
        </p:txBody>
      </p:sp>
      <p:sp>
        <p:nvSpPr>
          <p:cNvPr id="6" name="Rectangle 5"/>
          <p:cNvSpPr/>
          <p:nvPr/>
        </p:nvSpPr>
        <p:spPr>
          <a:xfrm>
            <a:off x="3687970" y="3451343"/>
            <a:ext cx="4281237" cy="461665"/>
          </a:xfrm>
          <a:prstGeom prst="rect">
            <a:avLst/>
          </a:prstGeom>
        </p:spPr>
        <p:txBody>
          <a:bodyPr wrap="none">
            <a:spAutoFit/>
          </a:bodyPr>
          <a:lstStyle/>
          <a:p>
            <a:r>
              <a:rPr lang="en-US" sz="2400" dirty="0"/>
              <a:t>Quicker payment to the </a:t>
            </a:r>
            <a:r>
              <a:rPr lang="en-US" sz="2400" dirty="0" smtClean="0"/>
              <a:t>supplier </a:t>
            </a:r>
            <a:endParaRPr lang="en-US" sz="2400" dirty="0"/>
          </a:p>
        </p:txBody>
      </p:sp>
      <p:sp>
        <p:nvSpPr>
          <p:cNvPr id="10" name="Rectangle 9"/>
          <p:cNvSpPr/>
          <p:nvPr/>
        </p:nvSpPr>
        <p:spPr>
          <a:xfrm>
            <a:off x="914400" y="4501634"/>
            <a:ext cx="2538324" cy="461665"/>
          </a:xfrm>
          <a:prstGeom prst="rect">
            <a:avLst/>
          </a:prstGeom>
        </p:spPr>
        <p:txBody>
          <a:bodyPr wrap="none">
            <a:spAutoFit/>
          </a:bodyPr>
          <a:lstStyle/>
          <a:p>
            <a:r>
              <a:rPr lang="en-US" sz="2400" dirty="0"/>
              <a:t>Rebate to agencies</a:t>
            </a:r>
          </a:p>
        </p:txBody>
      </p:sp>
      <p:sp>
        <p:nvSpPr>
          <p:cNvPr id="11" name="Rectangle 10"/>
          <p:cNvSpPr/>
          <p:nvPr/>
        </p:nvSpPr>
        <p:spPr>
          <a:xfrm>
            <a:off x="4419600" y="5334000"/>
            <a:ext cx="2662460" cy="461665"/>
          </a:xfrm>
          <a:prstGeom prst="rect">
            <a:avLst/>
          </a:prstGeom>
        </p:spPr>
        <p:txBody>
          <a:bodyPr wrap="none">
            <a:spAutoFit/>
          </a:bodyPr>
          <a:lstStyle/>
          <a:p>
            <a:r>
              <a:rPr lang="en-US" sz="2400" dirty="0"/>
              <a:t>Better transparency</a:t>
            </a:r>
          </a:p>
        </p:txBody>
      </p:sp>
      <p:sp>
        <p:nvSpPr>
          <p:cNvPr id="2" name="TextBox 1"/>
          <p:cNvSpPr txBox="1"/>
          <p:nvPr/>
        </p:nvSpPr>
        <p:spPr>
          <a:xfrm>
            <a:off x="1447800" y="787878"/>
            <a:ext cx="6783204" cy="769441"/>
          </a:xfrm>
          <a:prstGeom prst="rect">
            <a:avLst/>
          </a:prstGeom>
          <a:noFill/>
        </p:spPr>
        <p:txBody>
          <a:bodyPr wrap="none" rtlCol="0">
            <a:spAutoFit/>
          </a:bodyPr>
          <a:lstStyle/>
          <a:p>
            <a:r>
              <a:rPr lang="en-US" sz="4400" b="1" dirty="0" smtClean="0"/>
              <a:t>Why P-Card rather than PO?</a:t>
            </a:r>
            <a:endParaRPr lang="en-US" sz="4400" b="1" dirty="0"/>
          </a:p>
        </p:txBody>
      </p:sp>
    </p:spTree>
    <p:extLst>
      <p:ext uri="{BB962C8B-B14F-4D97-AF65-F5344CB8AC3E}">
        <p14:creationId xmlns:p14="http://schemas.microsoft.com/office/powerpoint/2010/main" val="2451117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9220200" cy="646331"/>
          </a:xfrm>
          <a:prstGeom prst="rect">
            <a:avLst/>
          </a:prstGeom>
          <a:noFill/>
        </p:spPr>
        <p:txBody>
          <a:bodyPr wrap="square" rtlCol="0">
            <a:spAutoFit/>
          </a:bodyPr>
          <a:lstStyle/>
          <a:p>
            <a:pPr algn="ctr"/>
            <a:r>
              <a:rPr lang="en-US" sz="3600" b="1" dirty="0" smtClean="0"/>
              <a:t>Convenience Fees vs. Surcharges</a:t>
            </a:r>
            <a:endParaRPr lang="en-US" sz="3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05" y="4038600"/>
            <a:ext cx="253939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314182"/>
            <a:ext cx="8686800" cy="3477875"/>
          </a:xfrm>
          <a:prstGeom prst="rect">
            <a:avLst/>
          </a:prstGeom>
          <a:noFill/>
        </p:spPr>
        <p:txBody>
          <a:bodyPr wrap="square" rtlCol="0">
            <a:spAutoFit/>
          </a:bodyPr>
          <a:lstStyle/>
          <a:p>
            <a:r>
              <a:rPr lang="en-US" sz="2000" b="1" u="sng" dirty="0" smtClean="0"/>
              <a:t>Convenience fee</a:t>
            </a:r>
            <a:r>
              <a:rPr lang="en-US" sz="2000" dirty="0" smtClean="0"/>
              <a:t>:  a fee charged to the cardholder for the </a:t>
            </a:r>
            <a:r>
              <a:rPr lang="en-US" sz="2000" b="1" dirty="0" smtClean="0"/>
              <a:t>convenience</a:t>
            </a:r>
            <a:r>
              <a:rPr lang="en-US" sz="2000" dirty="0" smtClean="0"/>
              <a:t> of </a:t>
            </a:r>
          </a:p>
          <a:p>
            <a:r>
              <a:rPr lang="en-US" sz="2000" dirty="0" smtClean="0"/>
              <a:t>paying online or by phone - the price of the product doesn’t change</a:t>
            </a:r>
          </a:p>
          <a:p>
            <a:endParaRPr lang="en-US" sz="2000" dirty="0" smtClean="0"/>
          </a:p>
          <a:p>
            <a:r>
              <a:rPr lang="en-US" sz="2000" b="1" u="sng" dirty="0" smtClean="0"/>
              <a:t>Surcharge</a:t>
            </a:r>
            <a:r>
              <a:rPr lang="en-US" sz="2000" b="1" dirty="0" smtClean="0"/>
              <a:t>: </a:t>
            </a:r>
            <a:r>
              <a:rPr lang="en-US" sz="2000" dirty="0" smtClean="0"/>
              <a:t>a fee assessed by the merchant when using a credit card for</a:t>
            </a:r>
          </a:p>
          <a:p>
            <a:r>
              <a:rPr lang="en-US" sz="2000" dirty="0" smtClean="0"/>
              <a:t>payment to recoup the merchant fees charged by the card processing company</a:t>
            </a:r>
          </a:p>
          <a:p>
            <a:r>
              <a:rPr lang="en-US" sz="2000" b="1" u="sng" dirty="0"/>
              <a:t>Contact your agency P-Card Administrator first </a:t>
            </a:r>
            <a:r>
              <a:rPr lang="en-US" sz="2000" b="1" u="sng" dirty="0" smtClean="0"/>
              <a:t>if </a:t>
            </a:r>
            <a:r>
              <a:rPr lang="en-US" sz="2000" b="1" u="sng" dirty="0"/>
              <a:t>a merchant insists on charging a fee</a:t>
            </a:r>
            <a:r>
              <a:rPr lang="en-US" sz="2000" b="1" u="sng" dirty="0" smtClean="0"/>
              <a:t>.</a:t>
            </a:r>
            <a:endParaRPr lang="en-US" sz="2000" u="sng" dirty="0"/>
          </a:p>
          <a:p>
            <a:r>
              <a:rPr lang="en-US" sz="2000" dirty="0" smtClean="0"/>
              <a:t>Surcharges are prohibited in Oklahoma by, convenience fees are not prohibited.  If a utility company utilizes a third-party processor for credit card payment</a:t>
            </a:r>
          </a:p>
          <a:p>
            <a:r>
              <a:rPr lang="en-US" sz="2000" dirty="0" smtClean="0"/>
              <a:t>                                            processing, this is a </a:t>
            </a:r>
            <a:r>
              <a:rPr lang="en-US" sz="2000" b="1" dirty="0" smtClean="0"/>
              <a:t>convenience </a:t>
            </a:r>
            <a:r>
              <a:rPr lang="en-US" sz="2000" dirty="0" smtClean="0"/>
              <a:t>fee (not  prohibited per</a:t>
            </a:r>
          </a:p>
          <a:p>
            <a:r>
              <a:rPr lang="en-US" sz="2000" dirty="0" smtClean="0"/>
              <a:t>		            OMES legal team)  </a:t>
            </a:r>
            <a:endParaRPr lang="en-US" sz="2000" dirty="0"/>
          </a:p>
        </p:txBody>
      </p:sp>
      <p:sp>
        <p:nvSpPr>
          <p:cNvPr id="5" name="TextBox 4"/>
          <p:cNvSpPr txBox="1"/>
          <p:nvPr/>
        </p:nvSpPr>
        <p:spPr>
          <a:xfrm>
            <a:off x="2808635" y="4792057"/>
            <a:ext cx="5683544" cy="2246769"/>
          </a:xfrm>
          <a:prstGeom prst="rect">
            <a:avLst/>
          </a:prstGeom>
          <a:noFill/>
        </p:spPr>
        <p:txBody>
          <a:bodyPr wrap="none" rtlCol="0">
            <a:spAutoFit/>
          </a:bodyPr>
          <a:lstStyle/>
          <a:p>
            <a:r>
              <a:rPr lang="en-US" sz="2000" dirty="0" smtClean="0"/>
              <a:t>To avoid convenience fees, agencies may opt to pay</a:t>
            </a:r>
          </a:p>
          <a:p>
            <a:r>
              <a:rPr lang="en-US" sz="2000" dirty="0"/>
              <a:t>c</a:t>
            </a:r>
            <a:r>
              <a:rPr lang="en-US" sz="2000" dirty="0" smtClean="0"/>
              <a:t>ompanies charging these fees by PO.  </a:t>
            </a:r>
          </a:p>
          <a:p>
            <a:r>
              <a:rPr lang="en-US" sz="2000" dirty="0" smtClean="0"/>
              <a:t>If a company limits the amount of payment accepted</a:t>
            </a:r>
          </a:p>
          <a:p>
            <a:r>
              <a:rPr lang="en-US" sz="2000" dirty="0"/>
              <a:t>p</a:t>
            </a:r>
            <a:r>
              <a:rPr lang="en-US" sz="2000" dirty="0" smtClean="0"/>
              <a:t>er transaction, you could incur more than one </a:t>
            </a:r>
          </a:p>
          <a:p>
            <a:r>
              <a:rPr lang="en-US" sz="2000" dirty="0"/>
              <a:t>c</a:t>
            </a:r>
            <a:r>
              <a:rPr lang="en-US" sz="2000" dirty="0" smtClean="0"/>
              <a:t>onvenience fee to pay the entire bill.</a:t>
            </a:r>
          </a:p>
          <a:p>
            <a:endParaRPr lang="en-US" sz="2000" dirty="0"/>
          </a:p>
          <a:p>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98813"/>
            <a:ext cx="8610600" cy="5293757"/>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Title 14A O.S. §2-417 of the Oklahoma statutes states:</a:t>
            </a:r>
          </a:p>
          <a:p>
            <a:pPr marL="342900" marR="0" lvl="0" indent="-342900">
              <a:spcBef>
                <a:spcPts val="0"/>
              </a:spcBef>
              <a:spcAft>
                <a:spcPts val="0"/>
              </a:spcAft>
              <a:buFont typeface="+mj-lt"/>
              <a:buAutoNum type="alphaUcPeriod"/>
            </a:pPr>
            <a:r>
              <a:rPr lang="en-US" b="1" dirty="0">
                <a:latin typeface="Calibri" panose="020F0502020204030204" pitchFamily="34" charset="0"/>
                <a:ea typeface="Calibri" panose="020F0502020204030204" pitchFamily="34" charset="0"/>
                <a:cs typeface="Times New Roman" panose="02020603050405020304" pitchFamily="18" charset="0"/>
              </a:rPr>
              <a:t>No seller in any sales transaction may impose a surcharge on a cardholder who elects to use a credit card or debit card in lieu of payment by cash, check, or similar means.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As used in this section, “debit card” means any instrument or device, whether known as a debit card or by any other name, issued with or without fee by an issuer for the use of the cardholder in depositing, obtaining or transferring fund from consumer banking electronic facility.</a:t>
            </a:r>
          </a:p>
          <a:p>
            <a:pPr marL="342900" marR="0" lvl="0" indent="-342900">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For purposed of this section, a private educational institution as defined in paragraph (e) of section 3102 of Title 70 of the Oklahoma Statutes may charge a convenience fee. The convenience fee shall be limited to bank processing fees and financial transaction fees, the cost of providing for secure transaction portal fees, and fees necessary to compensate for increased bandwidth incurred as a result of providing for an online transaction.</a:t>
            </a:r>
          </a:p>
          <a:p>
            <a:pPr marL="2286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While convenience fees are allowable, Okla. Stat. tit. 14A. §2-11 holds that the seller has to be registered with the United States Treasury Department as a money transmitter pursuant to 31 CFR, §103.41. You are usually going to see these with an entity providing an electronic funds transmission service, including service by telephone and the internet </a:t>
            </a:r>
            <a:r>
              <a:rPr lang="en-US" sz="1400" dirty="0">
                <a:latin typeface="Calibri" panose="020F0502020204030204" pitchFamily="34" charset="0"/>
                <a:ea typeface="Calibri" panose="020F0502020204030204" pitchFamily="34" charset="0"/>
                <a:cs typeface="Times New Roman" panose="02020603050405020304" pitchFamily="18" charset="0"/>
              </a:rPr>
              <a:t>(Ex: I pay my cable bill over the phone. My bill doesn’t change. I’m paying a convenience fee for not mailing anything, etc. and doing it over the phone while I’m still in my pajamas.)</a:t>
            </a:r>
          </a:p>
        </p:txBody>
      </p:sp>
      <p:sp>
        <p:nvSpPr>
          <p:cNvPr id="3" name="Rectangle 2"/>
          <p:cNvSpPr/>
          <p:nvPr/>
        </p:nvSpPr>
        <p:spPr>
          <a:xfrm>
            <a:off x="1600200" y="457200"/>
            <a:ext cx="6312497" cy="523220"/>
          </a:xfrm>
          <a:prstGeom prst="rect">
            <a:avLst/>
          </a:prstGeom>
        </p:spPr>
        <p:txBody>
          <a:bodyPr wrap="none">
            <a:spAutoFit/>
          </a:bodyPr>
          <a:lstStyle/>
          <a:p>
            <a:r>
              <a:rPr lang="en-US" sz="2800" b="1" dirty="0"/>
              <a:t>Convenience Fees vs. Surcharges (cont’d)</a:t>
            </a:r>
            <a:r>
              <a:rPr lang="en-US" dirty="0"/>
              <a:t> </a:t>
            </a:r>
          </a:p>
        </p:txBody>
      </p:sp>
    </p:spTree>
    <p:extLst>
      <p:ext uri="{BB962C8B-B14F-4D97-AF65-F5344CB8AC3E}">
        <p14:creationId xmlns:p14="http://schemas.microsoft.com/office/powerpoint/2010/main" val="1632949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_dollarsignstresstoy_nologo.jpg" hidden="1"/>
          <p:cNvPicPr>
            <a:picLocks noChangeAspect="1"/>
          </p:cNvPicPr>
          <p:nvPr/>
        </p:nvPicPr>
        <p:blipFill>
          <a:blip r:embed="rId2" cstate="print"/>
          <a:stretch>
            <a:fillRect/>
          </a:stretch>
        </p:blipFill>
        <p:spPr>
          <a:xfrm>
            <a:off x="4971851" y="-76200"/>
            <a:ext cx="5086549" cy="5086549"/>
          </a:xfrm>
          <a:prstGeom prst="rect">
            <a:avLst/>
          </a:prstGeom>
        </p:spPr>
      </p:pic>
      <p:sp>
        <p:nvSpPr>
          <p:cNvPr id="3" name="TextBox 2"/>
          <p:cNvSpPr txBox="1"/>
          <p:nvPr/>
        </p:nvSpPr>
        <p:spPr>
          <a:xfrm>
            <a:off x="228600" y="1371600"/>
            <a:ext cx="8077200" cy="3385542"/>
          </a:xfrm>
          <a:prstGeom prst="rect">
            <a:avLst/>
          </a:prstGeom>
          <a:noFill/>
        </p:spPr>
        <p:txBody>
          <a:bodyPr wrap="square" rtlCol="0">
            <a:spAutoFit/>
          </a:bodyPr>
          <a:lstStyle/>
          <a:p>
            <a:pPr>
              <a:buFont typeface="Wingdings" pitchFamily="2" charset="2"/>
              <a:buChar char="Ø"/>
            </a:pPr>
            <a:r>
              <a:rPr lang="en-US" sz="2800" b="1" dirty="0" smtClean="0"/>
              <a:t>There is no limit on the amount of a P-Card</a:t>
            </a:r>
          </a:p>
          <a:p>
            <a:r>
              <a:rPr lang="en-US" sz="2800" b="1" dirty="0"/>
              <a:t> </a:t>
            </a:r>
            <a:r>
              <a:rPr lang="en-US" sz="2800" b="1" dirty="0" smtClean="0"/>
              <a:t>   transaction for the following:</a:t>
            </a:r>
          </a:p>
          <a:p>
            <a:endParaRPr lang="en-US" sz="2800" b="1" dirty="0" smtClean="0"/>
          </a:p>
          <a:p>
            <a:pPr lvl="1">
              <a:buFont typeface="Wingdings" pitchFamily="2" charset="2"/>
              <a:buChar char="Ø"/>
            </a:pPr>
            <a:r>
              <a:rPr lang="en-US" sz="2800" b="1" dirty="0" smtClean="0"/>
              <a:t>Statewide Contract purchases</a:t>
            </a:r>
          </a:p>
          <a:p>
            <a:pPr lvl="1">
              <a:buFont typeface="Wingdings" pitchFamily="2" charset="2"/>
              <a:buChar char="Ø"/>
            </a:pPr>
            <a:r>
              <a:rPr lang="en-US" sz="2800" b="1" dirty="0" smtClean="0"/>
              <a:t>Utilities (water, electric, gas, sewage) </a:t>
            </a:r>
          </a:p>
          <a:p>
            <a:pPr lvl="1">
              <a:buFont typeface="Wingdings" pitchFamily="2" charset="2"/>
              <a:buChar char="Ø"/>
            </a:pPr>
            <a:r>
              <a:rPr lang="en-US" sz="2800" b="1" dirty="0" smtClean="0"/>
              <a:t>Interagency Payments</a:t>
            </a:r>
          </a:p>
          <a:p>
            <a:pPr lvl="1">
              <a:buFont typeface="Wingdings" pitchFamily="2" charset="2"/>
              <a:buChar char="Ø"/>
            </a:pPr>
            <a:r>
              <a:rPr lang="en-US" sz="2800" b="1" dirty="0" smtClean="0"/>
              <a:t>Professional Services as defined in 18 O.S. § 803</a:t>
            </a:r>
            <a:endParaRPr lang="en-US" sz="2000" dirty="0" smtClean="0"/>
          </a:p>
          <a:p>
            <a:endParaRPr lang="en-US" dirty="0"/>
          </a:p>
        </p:txBody>
      </p:sp>
      <p:sp>
        <p:nvSpPr>
          <p:cNvPr id="4" name="TextBox 3"/>
          <p:cNvSpPr txBox="1"/>
          <p:nvPr/>
        </p:nvSpPr>
        <p:spPr>
          <a:xfrm>
            <a:off x="1295400" y="540603"/>
            <a:ext cx="6172200" cy="830997"/>
          </a:xfrm>
          <a:prstGeom prst="rect">
            <a:avLst/>
          </a:prstGeom>
          <a:noFill/>
        </p:spPr>
        <p:txBody>
          <a:bodyPr wrap="square" rtlCol="0">
            <a:spAutoFit/>
          </a:bodyPr>
          <a:lstStyle/>
          <a:p>
            <a:pPr algn="ctr"/>
            <a:r>
              <a:rPr lang="en-US" sz="4800" b="1" u="sng" dirty="0" smtClean="0"/>
              <a:t>Card Limits</a:t>
            </a:r>
            <a:endParaRPr lang="en-US" sz="4800" b="1" u="sng" dirty="0"/>
          </a:p>
        </p:txBody>
      </p:sp>
      <p:sp>
        <p:nvSpPr>
          <p:cNvPr id="5" name="Rectangle 4"/>
          <p:cNvSpPr/>
          <p:nvPr/>
        </p:nvSpPr>
        <p:spPr>
          <a:xfrm>
            <a:off x="685800" y="4495800"/>
            <a:ext cx="8077200" cy="1754326"/>
          </a:xfrm>
          <a:prstGeom prst="rect">
            <a:avLst/>
          </a:prstGeom>
        </p:spPr>
        <p:txBody>
          <a:bodyPr wrap="square">
            <a:spAutoFit/>
          </a:bodyPr>
          <a:lstStyle/>
          <a:p>
            <a:pPr>
              <a:buFont typeface="Wingdings" pitchFamily="2" charset="2"/>
              <a:buChar char="Ø"/>
            </a:pPr>
            <a:r>
              <a:rPr lang="en-US" sz="3600" b="1" dirty="0">
                <a:solidFill>
                  <a:srgbClr val="FF0000"/>
                </a:solidFill>
              </a:rPr>
              <a:t>For any other transaction with a state purchase card, the transaction shall not exceed $5,000.00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lhcinteragency.org/images/InterLogo.jpg" hidden="1"/>
          <p:cNvPicPr>
            <a:picLocks noChangeAspect="1" noChangeArrowheads="1"/>
          </p:cNvPicPr>
          <p:nvPr/>
        </p:nvPicPr>
        <p:blipFill>
          <a:blip r:embed="rId2" cstate="print">
            <a:lum bright="50000" contrast="-70000"/>
          </a:blip>
          <a:srcRect/>
          <a:stretch>
            <a:fillRect/>
          </a:stretch>
        </p:blipFill>
        <p:spPr bwMode="auto">
          <a:xfrm>
            <a:off x="1219200" y="228600"/>
            <a:ext cx="6477000" cy="6256193"/>
          </a:xfrm>
          <a:prstGeom prst="rect">
            <a:avLst/>
          </a:prstGeom>
          <a:noFill/>
        </p:spPr>
      </p:pic>
      <p:sp>
        <p:nvSpPr>
          <p:cNvPr id="2" name="Title 1"/>
          <p:cNvSpPr>
            <a:spLocks noGrp="1"/>
          </p:cNvSpPr>
          <p:nvPr>
            <p:ph type="title"/>
          </p:nvPr>
        </p:nvSpPr>
        <p:spPr/>
        <p:txBody>
          <a:bodyPr/>
          <a:lstStyle/>
          <a:p>
            <a:r>
              <a:rPr lang="en-US" dirty="0" smtClean="0"/>
              <a:t>Interagency Payments</a:t>
            </a:r>
            <a:endParaRPr lang="en-US" dirty="0"/>
          </a:p>
        </p:txBody>
      </p:sp>
      <p:sp>
        <p:nvSpPr>
          <p:cNvPr id="3" name="Content Placeholder 2"/>
          <p:cNvSpPr>
            <a:spLocks noGrp="1"/>
          </p:cNvSpPr>
          <p:nvPr>
            <p:ph idx="1"/>
          </p:nvPr>
        </p:nvSpPr>
        <p:spPr/>
        <p:txBody>
          <a:bodyPr/>
          <a:lstStyle/>
          <a:p>
            <a:pPr marL="365760" indent="-283464">
              <a:buFont typeface="Wingdings 2"/>
              <a:buChar char=""/>
              <a:defRPr/>
            </a:pPr>
            <a:r>
              <a:rPr lang="en-US" sz="2400" b="1" dirty="0"/>
              <a:t>Interagency is defined according to 74 O.S. § 1003 (Inter-local Cooperation Act) and includes, but not limited to:</a:t>
            </a:r>
          </a:p>
          <a:p>
            <a:pPr marL="640080" lvl="1" indent="-237744">
              <a:buFont typeface="Verdana"/>
              <a:buChar char="◦"/>
              <a:defRPr/>
            </a:pPr>
            <a:r>
              <a:rPr lang="en-US" sz="2000" b="1" dirty="0"/>
              <a:t>Political subdivisions</a:t>
            </a:r>
          </a:p>
          <a:p>
            <a:pPr marL="640080" lvl="1" indent="-237744">
              <a:buFont typeface="Verdana"/>
              <a:buChar char="◦"/>
              <a:defRPr/>
            </a:pPr>
            <a:r>
              <a:rPr lang="en-US" sz="2000" b="1" dirty="0"/>
              <a:t>Federal Government</a:t>
            </a:r>
          </a:p>
          <a:p>
            <a:pPr marL="640080" lvl="1" indent="-237744">
              <a:buFont typeface="Verdana"/>
              <a:buChar char="◦"/>
              <a:defRPr/>
            </a:pPr>
            <a:r>
              <a:rPr lang="en-US" sz="2000" b="1" dirty="0"/>
              <a:t>Public Trusts</a:t>
            </a:r>
          </a:p>
          <a:p>
            <a:pPr marL="640080" lvl="1" indent="-237744">
              <a:buNone/>
              <a:defRPr/>
            </a:pPr>
            <a:endParaRPr lang="en-US" sz="2000" b="1" dirty="0"/>
          </a:p>
          <a:p>
            <a:pPr marL="365760" indent="-283464">
              <a:buFont typeface="Wingdings 2"/>
              <a:buChar char=""/>
              <a:defRPr/>
            </a:pPr>
            <a:r>
              <a:rPr lang="en-US" sz="2400" b="1" dirty="0"/>
              <a:t>Interagency payments between State Agencies, Universities, and Colleges:</a:t>
            </a:r>
          </a:p>
          <a:p>
            <a:pPr marL="640080" lvl="1" indent="-237744">
              <a:buFont typeface="Verdana"/>
              <a:buChar char="◦"/>
              <a:defRPr/>
            </a:pPr>
            <a:r>
              <a:rPr lang="en-US" sz="2000" b="1" dirty="0"/>
              <a:t>Should be made by voucher, selecting the payment method “WIR”</a:t>
            </a:r>
          </a:p>
          <a:p>
            <a:pPr marL="640080" lvl="1" indent="-237744">
              <a:buFont typeface="Verdana"/>
              <a:buChar char="◦"/>
              <a:defRPr/>
            </a:pPr>
            <a:r>
              <a:rPr lang="en-US" sz="2000" b="1" dirty="0"/>
              <a:t>DCAR Newsletter, Vol. 21, No. 7, dated February 18, 2011 (page 3)</a:t>
            </a:r>
          </a:p>
          <a:p>
            <a:pPr marL="640080" lvl="1" indent="-237744">
              <a:buFont typeface="Verdana"/>
              <a:buChar char="◦"/>
              <a:defRPr/>
            </a:pPr>
            <a:r>
              <a:rPr lang="en-US" sz="2000" b="1" dirty="0"/>
              <a:t>Agencies can </a:t>
            </a:r>
            <a:r>
              <a:rPr lang="en-US" sz="2000" b="1" i="1" dirty="0"/>
              <a:t>choose</a:t>
            </a:r>
            <a:r>
              <a:rPr lang="en-US" sz="2000" b="1" dirty="0"/>
              <a:t> to </a:t>
            </a:r>
            <a:r>
              <a:rPr lang="en-US" sz="2000" b="1" dirty="0" smtClean="0"/>
              <a:t>accept </a:t>
            </a:r>
            <a:r>
              <a:rPr lang="en-US" sz="2000" b="1" dirty="0"/>
              <a:t>P-Card payments from other agencies.</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clipartlord.com/wp-content/uploads/2013/03/desktop-computer2.png" hidden="1"/>
          <p:cNvPicPr>
            <a:picLocks noChangeAspect="1" noChangeArrowheads="1"/>
          </p:cNvPicPr>
          <p:nvPr/>
        </p:nvPicPr>
        <p:blipFill>
          <a:blip r:embed="rId2" cstate="print">
            <a:lum bright="6000" contrast="-48000"/>
          </a:blip>
          <a:srcRect/>
          <a:stretch>
            <a:fillRect/>
          </a:stretch>
        </p:blipFill>
        <p:spPr bwMode="auto">
          <a:xfrm>
            <a:off x="762001" y="-73849"/>
            <a:ext cx="8382000" cy="6798499"/>
          </a:xfrm>
          <a:prstGeom prst="rect">
            <a:avLst/>
          </a:prstGeom>
          <a:noFill/>
        </p:spPr>
      </p:pic>
      <p:sp>
        <p:nvSpPr>
          <p:cNvPr id="2" name="Title 1"/>
          <p:cNvSpPr>
            <a:spLocks noGrp="1"/>
          </p:cNvSpPr>
          <p:nvPr>
            <p:ph type="title"/>
          </p:nvPr>
        </p:nvSpPr>
        <p:spPr>
          <a:xfrm>
            <a:off x="746392" y="562778"/>
            <a:ext cx="8229600" cy="1143000"/>
          </a:xfrm>
        </p:spPr>
        <p:txBody>
          <a:bodyPr>
            <a:normAutofit/>
          </a:bodyPr>
          <a:lstStyle/>
          <a:p>
            <a:r>
              <a:rPr lang="en-US" dirty="0" smtClean="0">
                <a:solidFill>
                  <a:srgbClr val="FF0000"/>
                </a:solidFill>
              </a:rPr>
              <a:t>**</a:t>
            </a:r>
            <a:r>
              <a:rPr lang="en-US" dirty="0" smtClean="0"/>
              <a:t>IT &amp; Telecom Purchases</a:t>
            </a:r>
            <a:r>
              <a:rPr lang="en-US" dirty="0" smtClean="0">
                <a:solidFill>
                  <a:srgbClr val="FF0000"/>
                </a:solidFill>
              </a:rPr>
              <a:t>**</a:t>
            </a:r>
            <a:endParaRPr lang="en-US" dirty="0"/>
          </a:p>
        </p:txBody>
      </p:sp>
      <p:sp>
        <p:nvSpPr>
          <p:cNvPr id="3" name="Content Placeholder 2"/>
          <p:cNvSpPr>
            <a:spLocks noGrp="1"/>
          </p:cNvSpPr>
          <p:nvPr>
            <p:ph idx="1"/>
          </p:nvPr>
        </p:nvSpPr>
        <p:spPr>
          <a:xfrm>
            <a:off x="445770" y="1832229"/>
            <a:ext cx="8229600" cy="4373563"/>
          </a:xfrm>
        </p:spPr>
        <p:txBody>
          <a:bodyPr>
            <a:normAutofit fontScale="92500" lnSpcReduction="10000"/>
          </a:bodyPr>
          <a:lstStyle/>
          <a:p>
            <a:r>
              <a:rPr lang="en-US" sz="2600" dirty="0"/>
              <a:t>IF your agency has set up an IT AO, the following IT purchases may be made with the P-Card:</a:t>
            </a:r>
          </a:p>
          <a:p>
            <a:r>
              <a:rPr lang="en-US" sz="2600" dirty="0"/>
              <a:t>Transactions up to $5000 if items are listed on the published hardware/software list;</a:t>
            </a:r>
          </a:p>
          <a:p>
            <a:r>
              <a:rPr lang="en-US" sz="2600" dirty="0"/>
              <a:t>Transactions up to $15,000 if items are listed on the published hardware/software list </a:t>
            </a:r>
            <a:r>
              <a:rPr lang="en-US" sz="2600" b="1" dirty="0"/>
              <a:t>AND </a:t>
            </a:r>
            <a:r>
              <a:rPr lang="en-US" sz="2600" dirty="0"/>
              <a:t>items are purchased from a statewide contract supplier </a:t>
            </a:r>
            <a:r>
              <a:rPr lang="en-US" sz="2600" dirty="0">
                <a:solidFill>
                  <a:srgbClr val="FF0000"/>
                </a:solidFill>
              </a:rPr>
              <a:t>**NEW</a:t>
            </a:r>
            <a:endParaRPr lang="en-US" sz="2600" dirty="0"/>
          </a:p>
          <a:p>
            <a:r>
              <a:rPr lang="en-US" sz="2600" dirty="0"/>
              <a:t>See ISD Procurement Policies and the IT and Telecom </a:t>
            </a:r>
            <a:r>
              <a:rPr lang="en-US" sz="2600" dirty="0" err="1"/>
              <a:t>ePro</a:t>
            </a:r>
            <a:r>
              <a:rPr lang="en-US" sz="2600" dirty="0"/>
              <a:t> requisition procedures for guidance.</a:t>
            </a:r>
          </a:p>
          <a:p>
            <a:pPr marL="0" indent="0">
              <a:buNone/>
            </a:pPr>
            <a:r>
              <a:rPr lang="en-US" sz="2600" b="1" dirty="0"/>
              <a:t>                  </a:t>
            </a:r>
            <a:r>
              <a:rPr lang="en-US" sz="2600" b="1" dirty="0" smtClean="0"/>
              <a:t>       </a:t>
            </a:r>
            <a:r>
              <a:rPr lang="en-US" sz="2600" dirty="0" smtClean="0"/>
              <a:t>See </a:t>
            </a:r>
            <a:r>
              <a:rPr lang="en-US" sz="2600" dirty="0"/>
              <a:t>PIM 06302015 and P-Card procedures                 section	           </a:t>
            </a:r>
            <a:r>
              <a:rPr lang="en-US" sz="2600" dirty="0" smtClean="0"/>
              <a:t> section </a:t>
            </a:r>
            <a:r>
              <a:rPr lang="en-US" sz="2600" dirty="0"/>
              <a:t>6.7</a:t>
            </a:r>
            <a:endParaRPr lang="en-US" sz="2600" b="1" dirty="0"/>
          </a:p>
          <a:p>
            <a:pPr>
              <a:lnSpc>
                <a:spcPct val="110000"/>
              </a:lnSpc>
            </a:pPr>
            <a:endParaRPr lang="en-US" b="1"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1371599" cy="136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76200" y="5334000"/>
            <a:ext cx="1709738" cy="1414463"/>
          </a:xfrm>
          <a:prstGeom prst="rect">
            <a:avLst/>
          </a:prstGeom>
        </p:spPr>
      </p:pic>
    </p:spTree>
    <p:extLst>
      <p:ext uri="{BB962C8B-B14F-4D97-AF65-F5344CB8AC3E}">
        <p14:creationId xmlns:p14="http://schemas.microsoft.com/office/powerpoint/2010/main" val="381900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9431" y="1371600"/>
            <a:ext cx="8610600" cy="707886"/>
          </a:xfrm>
          <a:prstGeom prst="rect">
            <a:avLst/>
          </a:prstGeom>
          <a:noFill/>
        </p:spPr>
        <p:txBody>
          <a:bodyPr wrap="square" rtlCol="0">
            <a:spAutoFit/>
          </a:bodyPr>
          <a:lstStyle/>
          <a:p>
            <a:r>
              <a:rPr lang="en-US" sz="4000" b="1" dirty="0" smtClean="0"/>
              <a:t>Contact Information for IT questions</a:t>
            </a:r>
            <a:endParaRPr lang="en-US" sz="4000" b="1" dirty="0"/>
          </a:p>
        </p:txBody>
      </p:sp>
      <p:sp>
        <p:nvSpPr>
          <p:cNvPr id="5" name="TextBox 4"/>
          <p:cNvSpPr txBox="1"/>
          <p:nvPr/>
        </p:nvSpPr>
        <p:spPr>
          <a:xfrm>
            <a:off x="499431" y="3200400"/>
            <a:ext cx="8305800" cy="1938992"/>
          </a:xfrm>
          <a:prstGeom prst="rect">
            <a:avLst/>
          </a:prstGeom>
          <a:noFill/>
        </p:spPr>
        <p:txBody>
          <a:bodyPr wrap="square" rtlCol="0">
            <a:spAutoFit/>
          </a:bodyPr>
          <a:lstStyle/>
          <a:p>
            <a:r>
              <a:rPr lang="en-US" sz="2400" dirty="0" smtClean="0"/>
              <a:t>			OMES Service Desk			</a:t>
            </a:r>
            <a:endParaRPr lang="en-US" sz="2400" dirty="0"/>
          </a:p>
          <a:p>
            <a:r>
              <a:rPr lang="en-US" sz="2400" dirty="0" smtClean="0"/>
              <a:t>			    405-521-2444</a:t>
            </a:r>
            <a:r>
              <a:rPr lang="en-US" sz="2400" dirty="0"/>
              <a:t>	</a:t>
            </a:r>
            <a:r>
              <a:rPr lang="en-US" sz="2400" dirty="0" smtClean="0"/>
              <a:t>			</a:t>
            </a:r>
            <a:r>
              <a:rPr lang="en-US" sz="2400" dirty="0"/>
              <a:t>		</a:t>
            </a:r>
            <a:endParaRPr lang="en-US" sz="2400" dirty="0" smtClean="0">
              <a:hlinkClick r:id="rId2"/>
            </a:endParaRPr>
          </a:p>
          <a:p>
            <a:r>
              <a:rPr lang="en-US" sz="2400" dirty="0" smtClean="0"/>
              <a:t>		</a:t>
            </a:r>
            <a:r>
              <a:rPr lang="en-US" sz="2400" dirty="0"/>
              <a:t> </a:t>
            </a:r>
            <a:r>
              <a:rPr lang="en-US" sz="2400" dirty="0" smtClean="0"/>
              <a:t>      </a:t>
            </a:r>
            <a:r>
              <a:rPr lang="en-US" sz="2400" dirty="0" smtClean="0">
                <a:hlinkClick r:id="rId2"/>
              </a:rPr>
              <a:t>servicedesk@omes.ok.gov</a:t>
            </a:r>
            <a:r>
              <a:rPr lang="en-US" sz="2400" dirty="0" smtClean="0"/>
              <a:t> 		 </a:t>
            </a:r>
            <a:r>
              <a:rPr lang="en-US" sz="2400" dirty="0"/>
              <a:t>		</a:t>
            </a:r>
            <a:endParaRPr lang="en-US" sz="2400" dirty="0" smtClean="0"/>
          </a:p>
        </p:txBody>
      </p:sp>
    </p:spTree>
    <p:extLst>
      <p:ext uri="{BB962C8B-B14F-4D97-AF65-F5344CB8AC3E}">
        <p14:creationId xmlns:p14="http://schemas.microsoft.com/office/powerpoint/2010/main" val="1901186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87514"/>
            <a:ext cx="6477000" cy="707886"/>
          </a:xfrm>
          <a:prstGeom prst="rect">
            <a:avLst/>
          </a:prstGeom>
          <a:noFill/>
        </p:spPr>
        <p:txBody>
          <a:bodyPr wrap="square" rtlCol="0">
            <a:spAutoFit/>
          </a:bodyPr>
          <a:lstStyle/>
          <a:p>
            <a:r>
              <a:rPr lang="en-US" sz="4000" b="1" dirty="0" smtClean="0"/>
              <a:t>At the time of need, check……</a:t>
            </a:r>
            <a:endParaRPr lang="en-US" sz="4000" b="1" dirty="0"/>
          </a:p>
        </p:txBody>
      </p:sp>
      <p:sp>
        <p:nvSpPr>
          <p:cNvPr id="3" name="TextBox 2"/>
          <p:cNvSpPr txBox="1"/>
          <p:nvPr/>
        </p:nvSpPr>
        <p:spPr>
          <a:xfrm>
            <a:off x="609600" y="1295400"/>
            <a:ext cx="7467600" cy="5324535"/>
          </a:xfrm>
          <a:prstGeom prst="rect">
            <a:avLst/>
          </a:prstGeom>
          <a:noFill/>
        </p:spPr>
        <p:txBody>
          <a:bodyPr wrap="square" rtlCol="0">
            <a:spAutoFit/>
          </a:bodyPr>
          <a:lstStyle/>
          <a:p>
            <a:r>
              <a:rPr lang="en-US" sz="3600" dirty="0" smtClean="0"/>
              <a:t>#1 State Use Contract </a:t>
            </a:r>
            <a:r>
              <a:rPr lang="en-US" sz="2000" dirty="0" smtClean="0"/>
              <a:t>(</a:t>
            </a:r>
            <a:r>
              <a:rPr lang="en-US" sz="2000" dirty="0"/>
              <a:t>if not selected obtain an exemption from </a:t>
            </a:r>
            <a:r>
              <a:rPr lang="en-US" sz="2000" dirty="0" smtClean="0"/>
              <a:t>State Use </a:t>
            </a:r>
            <a:r>
              <a:rPr lang="en-US" sz="2000" u="sng" dirty="0" smtClean="0"/>
              <a:t>prior</a:t>
            </a:r>
            <a:r>
              <a:rPr lang="en-US" sz="2000" dirty="0" smtClean="0"/>
              <a:t> to purchase)</a:t>
            </a:r>
          </a:p>
          <a:p>
            <a:endParaRPr lang="en-US" sz="2000" dirty="0"/>
          </a:p>
          <a:p>
            <a:r>
              <a:rPr lang="en-US" sz="3600" dirty="0" smtClean="0"/>
              <a:t>#2 OCI </a:t>
            </a:r>
            <a:r>
              <a:rPr lang="en-US" sz="2000" dirty="0" smtClean="0"/>
              <a:t>(if not selected obtain an exemption from OCI </a:t>
            </a:r>
            <a:r>
              <a:rPr lang="en-US" sz="2000" u="sng" dirty="0" smtClean="0"/>
              <a:t>prior</a:t>
            </a:r>
            <a:r>
              <a:rPr lang="en-US" sz="2000" dirty="0" smtClean="0"/>
              <a:t> to purchase)</a:t>
            </a:r>
          </a:p>
          <a:p>
            <a:endParaRPr lang="en-US" sz="2000" dirty="0" smtClean="0"/>
          </a:p>
          <a:p>
            <a:r>
              <a:rPr lang="en-US" sz="3600" dirty="0" smtClean="0"/>
              <a:t>#3 Statewide Mandatory Contract</a:t>
            </a:r>
          </a:p>
          <a:p>
            <a:r>
              <a:rPr lang="en-US" sz="2000" dirty="0"/>
              <a:t>(if not selected obtain an exemption from Central </a:t>
            </a:r>
            <a:r>
              <a:rPr lang="en-US" sz="2000" dirty="0" smtClean="0"/>
              <a:t>Purchasing </a:t>
            </a:r>
            <a:r>
              <a:rPr lang="en-US" sz="2000" u="sng" dirty="0" smtClean="0"/>
              <a:t>prior</a:t>
            </a:r>
            <a:r>
              <a:rPr lang="en-US" sz="2000" dirty="0" smtClean="0"/>
              <a:t> to</a:t>
            </a:r>
          </a:p>
          <a:p>
            <a:r>
              <a:rPr lang="en-US" sz="2000" dirty="0" smtClean="0"/>
              <a:t>purchase)</a:t>
            </a:r>
          </a:p>
          <a:p>
            <a:endParaRPr lang="en-US" sz="2000" dirty="0"/>
          </a:p>
          <a:p>
            <a:r>
              <a:rPr lang="en-US" sz="3600" dirty="0" smtClean="0"/>
              <a:t>#4 Statewide Non-Mandatory Contract</a:t>
            </a:r>
            <a:endParaRPr lang="en-US" sz="2000" dirty="0" smtClean="0"/>
          </a:p>
          <a:p>
            <a:endParaRPr lang="en-US" sz="2000" dirty="0" smtClean="0"/>
          </a:p>
          <a:p>
            <a:r>
              <a:rPr lang="en-US" sz="3600" dirty="0" smtClean="0"/>
              <a:t>#5 Open market- best price</a:t>
            </a:r>
            <a:endParaRPr lang="en-US" sz="3600" dirty="0"/>
          </a:p>
        </p:txBody>
      </p:sp>
    </p:spTree>
    <p:extLst>
      <p:ext uri="{BB962C8B-B14F-4D97-AF65-F5344CB8AC3E}">
        <p14:creationId xmlns:p14="http://schemas.microsoft.com/office/powerpoint/2010/main" val="258194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09066\AppData\Local\Microsoft\Windows\Temporary Internet Files\Content.Outlook\T8PB830L\CP-Procurement-Flow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78932"/>
            <a:ext cx="8283343" cy="4896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8028" y="609600"/>
            <a:ext cx="6934200" cy="369332"/>
          </a:xfrm>
          <a:prstGeom prst="rect">
            <a:avLst/>
          </a:prstGeom>
          <a:noFill/>
        </p:spPr>
        <p:txBody>
          <a:bodyPr wrap="square" rtlCol="0">
            <a:spAutoFit/>
          </a:bodyPr>
          <a:lstStyle/>
          <a:p>
            <a:pPr algn="ctr"/>
            <a:r>
              <a:rPr lang="en-US" b="1" dirty="0" smtClean="0"/>
              <a:t>Central Purchasing Procurement Flow</a:t>
            </a:r>
            <a:endParaRPr lang="en-US" b="1" dirty="0"/>
          </a:p>
        </p:txBody>
      </p:sp>
    </p:spTree>
    <p:extLst>
      <p:ext uri="{BB962C8B-B14F-4D97-AF65-F5344CB8AC3E}">
        <p14:creationId xmlns:p14="http://schemas.microsoft.com/office/powerpoint/2010/main" val="3307120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4876800" y="1295400"/>
            <a:ext cx="4038600" cy="1622425"/>
          </a:xfrm>
        </p:spPr>
        <p:txBody>
          <a:bodyPr/>
          <a:lstStyle/>
          <a:p>
            <a:r>
              <a:rPr lang="en-US" smtClean="0">
                <a:latin typeface="Calisto MT" panose="02040603050505030304" pitchFamily="18" charset="0"/>
              </a:rPr>
              <a:t>State </a:t>
            </a:r>
            <a:r>
              <a:rPr lang="en-US" dirty="0" smtClean="0">
                <a:latin typeface="Calisto MT" panose="02040603050505030304" pitchFamily="18" charset="0"/>
              </a:rPr>
              <a:t>Use</a:t>
            </a:r>
            <a:endParaRPr lang="en-US" dirty="0">
              <a:latin typeface="Calisto MT" panose="02040603050505030304" pitchFamily="18" charset="0"/>
            </a:endParaRPr>
          </a:p>
        </p:txBody>
      </p:sp>
      <p:sp>
        <p:nvSpPr>
          <p:cNvPr id="3" name="Subtitle 2"/>
          <p:cNvSpPr>
            <a:spLocks noGrp="1"/>
          </p:cNvSpPr>
          <p:nvPr>
            <p:ph type="subTitle" idx="1"/>
          </p:nvPr>
        </p:nvSpPr>
        <p:spPr>
          <a:xfrm>
            <a:off x="4953000" y="3200400"/>
            <a:ext cx="3962400" cy="1295400"/>
          </a:xfrm>
        </p:spPr>
        <p:txBody>
          <a:bodyPr>
            <a:normAutofit/>
          </a:bodyPr>
          <a:lstStyle/>
          <a:p>
            <a:r>
              <a:rPr lang="en-US" sz="2000" dirty="0" smtClean="0">
                <a:solidFill>
                  <a:schemeClr val="tx1"/>
                </a:solidFill>
                <a:latin typeface="Calisto MT" panose="02040603050505030304" pitchFamily="18" charset="0"/>
              </a:rPr>
              <a:t>Utilizing Talents</a:t>
            </a:r>
          </a:p>
          <a:p>
            <a:r>
              <a:rPr lang="en-US" sz="2000" dirty="0" smtClean="0">
                <a:solidFill>
                  <a:schemeClr val="tx1"/>
                </a:solidFill>
                <a:latin typeface="Calisto MT" panose="02040603050505030304" pitchFamily="18" charset="0"/>
              </a:rPr>
              <a:t>Satisfying Needs</a:t>
            </a:r>
          </a:p>
          <a:p>
            <a:r>
              <a:rPr lang="en-US" sz="2000" dirty="0" smtClean="0">
                <a:solidFill>
                  <a:schemeClr val="tx1"/>
                </a:solidFill>
                <a:latin typeface="Calisto MT" panose="02040603050505030304" pitchFamily="18" charset="0"/>
              </a:rPr>
              <a:t>Empowering Individuals</a:t>
            </a:r>
          </a:p>
        </p:txBody>
      </p:sp>
      <p:pic>
        <p:nvPicPr>
          <p:cNvPr id="6" name="Picture 2" descr="C:\Users\142591\Desktop\NewView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14400"/>
            <a:ext cx="3531246" cy="52735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4800600"/>
            <a:ext cx="3657600" cy="584775"/>
          </a:xfrm>
          <a:prstGeom prst="rect">
            <a:avLst/>
          </a:prstGeom>
          <a:noFill/>
        </p:spPr>
        <p:txBody>
          <a:bodyPr wrap="square" rtlCol="0">
            <a:spAutoFit/>
          </a:bodyPr>
          <a:lstStyle/>
          <a:p>
            <a:pPr algn="ctr"/>
            <a:r>
              <a:rPr lang="en-US" sz="1600" dirty="0" smtClean="0">
                <a:solidFill>
                  <a:prstClr val="black"/>
                </a:solidFill>
                <a:latin typeface="Calisto MT" panose="02040603050505030304" pitchFamily="18" charset="0"/>
              </a:rPr>
              <a:t>Oklahoma Statute Title 74, </a:t>
            </a:r>
            <a:br>
              <a:rPr lang="en-US" sz="1600" dirty="0" smtClean="0">
                <a:solidFill>
                  <a:prstClr val="black"/>
                </a:solidFill>
                <a:latin typeface="Calisto MT" panose="02040603050505030304" pitchFamily="18" charset="0"/>
              </a:rPr>
            </a:br>
            <a:r>
              <a:rPr lang="en-US" sz="1600" dirty="0" smtClean="0">
                <a:solidFill>
                  <a:prstClr val="black"/>
                </a:solidFill>
                <a:latin typeface="Calisto MT" panose="02040603050505030304" pitchFamily="18" charset="0"/>
              </a:rPr>
              <a:t>Chapter 48, Sections 3001-3010</a:t>
            </a:r>
            <a:endParaRPr lang="en-US" sz="1600" dirty="0">
              <a:solidFill>
                <a:prstClr val="black"/>
              </a:solidFill>
              <a:latin typeface="Calisto MT" panose="02040603050505030304" pitchFamily="18" charset="0"/>
            </a:endParaRPr>
          </a:p>
        </p:txBody>
      </p:sp>
    </p:spTree>
    <p:extLst>
      <p:ext uri="{BB962C8B-B14F-4D97-AF65-F5344CB8AC3E}">
        <p14:creationId xmlns:p14="http://schemas.microsoft.com/office/powerpoint/2010/main" val="3699339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3" name="TextBox 2"/>
          <p:cNvSpPr txBox="1"/>
          <p:nvPr/>
        </p:nvSpPr>
        <p:spPr>
          <a:xfrm>
            <a:off x="0" y="685800"/>
            <a:ext cx="9142571" cy="646331"/>
          </a:xfrm>
          <a:prstGeom prst="rect">
            <a:avLst/>
          </a:prstGeom>
          <a:noFill/>
        </p:spPr>
        <p:txBody>
          <a:bodyPr wrap="square" rtlCol="0">
            <a:spAutoFit/>
          </a:bodyPr>
          <a:lstStyle/>
          <a:p>
            <a:pPr algn="ctr"/>
            <a:r>
              <a:rPr lang="en-US" sz="3600" b="1" dirty="0" smtClean="0">
                <a:solidFill>
                  <a:prstClr val="black"/>
                </a:solidFill>
                <a:latin typeface="Arial" panose="020B0604020202020204" pitchFamily="34" charset="0"/>
                <a:cs typeface="Arial" panose="020B0604020202020204" pitchFamily="34" charset="0"/>
              </a:rPr>
              <a:t>What is State Use?</a:t>
            </a:r>
            <a:endParaRPr lang="en-US" sz="36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81000" y="1752600"/>
            <a:ext cx="8458200" cy="4293483"/>
          </a:xfrm>
          <a:prstGeom prst="rect">
            <a:avLst/>
          </a:prstGeom>
          <a:noFill/>
        </p:spPr>
        <p:txBody>
          <a:bodyPr wrap="square" rtlCol="0">
            <a:spAutoFit/>
          </a:bodyPr>
          <a:lstStyle/>
          <a:p>
            <a:pPr marL="457200" indent="-401638">
              <a:lnSpc>
                <a:spcPct val="125000"/>
              </a:lnSpc>
              <a:buFont typeface="Wingdings" panose="05000000000000000000" pitchFamily="2" charset="2"/>
              <a:buChar char="v"/>
            </a:pPr>
            <a:r>
              <a:rPr lang="en-US" sz="3400" dirty="0" smtClean="0">
                <a:solidFill>
                  <a:prstClr val="black"/>
                </a:solidFill>
                <a:latin typeface="Arial" panose="020B0604020202020204" pitchFamily="34" charset="0"/>
                <a:cs typeface="Arial" panose="020B0604020202020204" pitchFamily="34" charset="0"/>
              </a:rPr>
              <a:t>Set-aside program established in 1974 to provide employment opportunities to persons with severe disabilities.</a:t>
            </a:r>
          </a:p>
          <a:p>
            <a:pPr marL="457200" indent="-401638">
              <a:lnSpc>
                <a:spcPct val="125000"/>
              </a:lnSpc>
              <a:buFont typeface="Wingdings" panose="05000000000000000000" pitchFamily="2" charset="2"/>
              <a:buChar char="v"/>
            </a:pPr>
            <a:r>
              <a:rPr lang="en-US" sz="3400" dirty="0" smtClean="0">
                <a:solidFill>
                  <a:prstClr val="black"/>
                </a:solidFill>
                <a:latin typeface="Arial" panose="020B0604020202020204" pitchFamily="34" charset="0"/>
                <a:cs typeface="Arial" panose="020B0604020202020204" pitchFamily="34" charset="0"/>
              </a:rPr>
              <a:t>Operated through qualified, nonprofit organizations that supply products and services to the state.</a:t>
            </a:r>
          </a:p>
          <a:p>
            <a:endParaRPr lang="en-US" dirty="0">
              <a:solidFill>
                <a:prstClr val="black"/>
              </a:solidFill>
            </a:endParaRPr>
          </a:p>
        </p:txBody>
      </p:sp>
    </p:spTree>
    <p:extLst>
      <p:ext uri="{BB962C8B-B14F-4D97-AF65-F5344CB8AC3E}">
        <p14:creationId xmlns:p14="http://schemas.microsoft.com/office/powerpoint/2010/main" val="3346932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480" y="2667000"/>
            <a:ext cx="8534400" cy="3352800"/>
          </a:xfrm>
        </p:spPr>
        <p:txBody>
          <a:bodyPr>
            <a:noAutofit/>
          </a:bodyPr>
          <a:lstStyle/>
          <a:p>
            <a:pPr>
              <a:buFont typeface="Wingdings" pitchFamily="2" charset="2"/>
              <a:buChar char="Ø"/>
            </a:pPr>
            <a:r>
              <a:rPr lang="en-US" sz="2400" dirty="0" smtClean="0"/>
              <a:t>The State of Oklahoma authorized P-Card is a Visa Purchasing Card issued by the Bank of America (BOA), corporate liability card</a:t>
            </a:r>
          </a:p>
          <a:p>
            <a:pPr>
              <a:buFont typeface="Wingdings" pitchFamily="2" charset="2"/>
              <a:buChar char="Ø"/>
            </a:pPr>
            <a:r>
              <a:rPr lang="en-US" sz="2400" dirty="0" smtClean="0"/>
              <a:t>The P-Card is now an EMV or Chip &amp; Pin card (PIN numbers mailed separately)- the chips are encrypted and create a unique transaction code that cannot be used again</a:t>
            </a:r>
          </a:p>
          <a:p>
            <a:pPr>
              <a:buFont typeface="Wingdings" pitchFamily="2" charset="2"/>
              <a:buChar char="Ø"/>
            </a:pPr>
            <a:r>
              <a:rPr lang="en-US" sz="2400" dirty="0" smtClean="0"/>
              <a:t>Zero liability for unauthorized charges or for lost/stolen cards (</a:t>
            </a:r>
            <a:r>
              <a:rPr lang="en-US" sz="2400" b="1" dirty="0" smtClean="0">
                <a:solidFill>
                  <a:srgbClr val="FF0000"/>
                </a:solidFill>
              </a:rPr>
              <a:t>Bank must be notified within 24 hours</a:t>
            </a:r>
            <a:r>
              <a:rPr lang="en-US" sz="2400" dirty="0" smtClean="0"/>
              <a:t>)</a:t>
            </a:r>
          </a:p>
          <a:p>
            <a:pPr marL="0" indent="0">
              <a:buNone/>
            </a:pPr>
            <a:endParaRPr lang="en-US" sz="2800" dirty="0" smtClean="0"/>
          </a:p>
          <a:p>
            <a:pPr marL="118872" indent="0" algn="ctr">
              <a:buNone/>
            </a:pP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028" name="Picture 4" descr="https://encrypted-tbn2.gstatic.com/images?q=tbn:ANd9GcTGpeWW15jAHRwmSeKV4yami5AIGXCQ2Q0MUGw6Nk_h9_GHGz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24" y="855718"/>
            <a:ext cx="280987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10" y="629873"/>
            <a:ext cx="578167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097392"/>
      </p:ext>
    </p:extLst>
  </p:cSld>
  <p:clrMapOvr>
    <a:masterClrMapping/>
  </p:clrMapOvr>
  <p:transition advTm="30139"/>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3" name="TextBox 2"/>
          <p:cNvSpPr txBox="1"/>
          <p:nvPr/>
        </p:nvSpPr>
        <p:spPr>
          <a:xfrm>
            <a:off x="0" y="685800"/>
            <a:ext cx="9142571" cy="646331"/>
          </a:xfrm>
          <a:prstGeom prst="rect">
            <a:avLst/>
          </a:prstGeom>
          <a:noFill/>
        </p:spPr>
        <p:txBody>
          <a:bodyPr wrap="square" rtlCol="0">
            <a:spAutoFit/>
          </a:bodyPr>
          <a:lstStyle/>
          <a:p>
            <a:pPr algn="ctr"/>
            <a:r>
              <a:rPr lang="en-US" sz="3600" b="1" dirty="0" smtClean="0">
                <a:solidFill>
                  <a:prstClr val="black"/>
                </a:solidFill>
                <a:latin typeface="Arial" panose="020B0604020202020204" pitchFamily="34" charset="0"/>
                <a:cs typeface="Arial" panose="020B0604020202020204" pitchFamily="34" charset="0"/>
              </a:rPr>
              <a:t>State Use Procurement Schedule</a:t>
            </a:r>
            <a:endParaRPr lang="en-US" sz="3600" dirty="0">
              <a:solidFill>
                <a:prstClr val="black"/>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1676400"/>
            <a:ext cx="8382000" cy="441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1638" indent="-346075">
              <a:lnSpc>
                <a:spcPct val="125000"/>
              </a:lnSpc>
              <a:spcBef>
                <a:spcPts val="0"/>
              </a:spcBef>
              <a:buSzPct val="100000"/>
              <a:buFont typeface="Wingdings" panose="05000000000000000000" pitchFamily="2" charset="2"/>
              <a:buChar char="v"/>
            </a:pPr>
            <a:r>
              <a:rPr lang="en-US" sz="2600" dirty="0" smtClean="0">
                <a:solidFill>
                  <a:prstClr val="black"/>
                </a:solidFill>
                <a:latin typeface="Arial" panose="020B0604020202020204" pitchFamily="34" charset="0"/>
                <a:cs typeface="Arial" panose="020B0604020202020204" pitchFamily="34" charset="0"/>
              </a:rPr>
              <a:t>First source when searching for goods and services.</a:t>
            </a:r>
          </a:p>
          <a:p>
            <a:pPr marL="401638" indent="-346075">
              <a:lnSpc>
                <a:spcPct val="125000"/>
              </a:lnSpc>
              <a:spcBef>
                <a:spcPts val="0"/>
              </a:spcBef>
              <a:buSzPct val="100000"/>
              <a:buFont typeface="Wingdings" panose="05000000000000000000" pitchFamily="2" charset="2"/>
              <a:buChar char="v"/>
            </a:pPr>
            <a:r>
              <a:rPr lang="en-US" sz="2600" dirty="0" smtClean="0">
                <a:solidFill>
                  <a:prstClr val="black"/>
                </a:solidFill>
                <a:latin typeface="Arial" panose="020B0604020202020204" pitchFamily="34" charset="0"/>
                <a:cs typeface="Arial" panose="020B0604020202020204" pitchFamily="34" charset="0"/>
              </a:rPr>
              <a:t>All registered vendors in the State Use Program listed.</a:t>
            </a:r>
          </a:p>
          <a:p>
            <a:pPr marL="401638" indent="-346075">
              <a:lnSpc>
                <a:spcPct val="125000"/>
              </a:lnSpc>
              <a:spcBef>
                <a:spcPts val="0"/>
              </a:spcBef>
              <a:buSzPct val="100000"/>
              <a:buFont typeface="Wingdings" panose="05000000000000000000" pitchFamily="2" charset="2"/>
              <a:buChar char="v"/>
            </a:pPr>
            <a:r>
              <a:rPr lang="en-US" sz="2600" dirty="0" smtClean="0">
                <a:solidFill>
                  <a:prstClr val="black"/>
                </a:solidFill>
                <a:latin typeface="Arial" panose="020B0604020202020204" pitchFamily="34" charset="0"/>
                <a:cs typeface="Arial" panose="020B0604020202020204" pitchFamily="34" charset="0"/>
              </a:rPr>
              <a:t>All products and services provided by State Use vendors listed.</a:t>
            </a:r>
          </a:p>
          <a:p>
            <a:pPr marL="401638" indent="-346075">
              <a:lnSpc>
                <a:spcPct val="125000"/>
              </a:lnSpc>
              <a:spcBef>
                <a:spcPts val="0"/>
              </a:spcBef>
              <a:buSzPct val="100000"/>
              <a:buFont typeface="Wingdings" panose="05000000000000000000" pitchFamily="2" charset="2"/>
              <a:buChar char="v"/>
            </a:pPr>
            <a:r>
              <a:rPr lang="en-US" sz="2600" dirty="0" smtClean="0">
                <a:solidFill>
                  <a:prstClr val="black"/>
                </a:solidFill>
                <a:latin typeface="Arial" panose="020B0604020202020204" pitchFamily="34" charset="0"/>
                <a:cs typeface="Arial" panose="020B0604020202020204" pitchFamily="34" charset="0"/>
              </a:rPr>
              <a:t>Statewide contract number and price. </a:t>
            </a:r>
          </a:p>
          <a:p>
            <a:pPr marL="401638" indent="-346075">
              <a:lnSpc>
                <a:spcPct val="125000"/>
              </a:lnSpc>
              <a:spcBef>
                <a:spcPts val="0"/>
              </a:spcBef>
              <a:buSzPct val="100000"/>
              <a:buFont typeface="Wingdings" panose="05000000000000000000" pitchFamily="2" charset="2"/>
              <a:buChar char="v"/>
            </a:pPr>
            <a:r>
              <a:rPr lang="en-US" sz="2600" dirty="0" smtClean="0">
                <a:solidFill>
                  <a:prstClr val="black"/>
                </a:solidFill>
                <a:latin typeface="Arial" panose="020B0604020202020204" pitchFamily="34" charset="0"/>
                <a:cs typeface="Arial" panose="020B0604020202020204" pitchFamily="34" charset="0"/>
              </a:rPr>
              <a:t>Remaining items (suitable to procure list) – state use vendors </a:t>
            </a:r>
            <a:r>
              <a:rPr lang="en-US" sz="2600" b="1" i="1" u="sng" dirty="0" smtClean="0">
                <a:solidFill>
                  <a:prstClr val="black"/>
                </a:solidFill>
                <a:latin typeface="Arial" panose="020B0604020202020204" pitchFamily="34" charset="0"/>
                <a:cs typeface="Arial" panose="020B0604020202020204" pitchFamily="34" charset="0"/>
              </a:rPr>
              <a:t>must</a:t>
            </a:r>
            <a:r>
              <a:rPr lang="en-US" sz="2600" dirty="0" smtClean="0">
                <a:solidFill>
                  <a:prstClr val="black"/>
                </a:solidFill>
                <a:latin typeface="Arial" panose="020B0604020202020204" pitchFamily="34" charset="0"/>
                <a:cs typeface="Arial" panose="020B0604020202020204" pitchFamily="34" charset="0"/>
              </a:rPr>
              <a:t> be included in any bid or quote.</a:t>
            </a:r>
          </a:p>
        </p:txBody>
      </p:sp>
    </p:spTree>
    <p:extLst>
      <p:ext uri="{BB962C8B-B14F-4D97-AF65-F5344CB8AC3E}">
        <p14:creationId xmlns:p14="http://schemas.microsoft.com/office/powerpoint/2010/main" val="2682974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3" name="TextBox 2"/>
          <p:cNvSpPr txBox="1"/>
          <p:nvPr/>
        </p:nvSpPr>
        <p:spPr>
          <a:xfrm>
            <a:off x="0" y="685800"/>
            <a:ext cx="9142571" cy="646331"/>
          </a:xfrm>
          <a:prstGeom prst="rect">
            <a:avLst/>
          </a:prstGeom>
          <a:noFill/>
        </p:spPr>
        <p:txBody>
          <a:bodyPr wrap="square" rtlCol="0">
            <a:spAutoFit/>
          </a:bodyPr>
          <a:lstStyle/>
          <a:p>
            <a:pPr algn="ctr"/>
            <a:r>
              <a:rPr lang="en-US" sz="3600" b="1" dirty="0" smtClean="0">
                <a:solidFill>
                  <a:prstClr val="black"/>
                </a:solidFill>
                <a:latin typeface="Arial" panose="020B0604020202020204" pitchFamily="34" charset="0"/>
                <a:cs typeface="Arial" panose="020B0604020202020204" pitchFamily="34" charset="0"/>
              </a:rPr>
              <a:t>Contact Us</a:t>
            </a:r>
            <a:endParaRPr lang="en-US" sz="3600" dirty="0">
              <a:solidFill>
                <a:prstClr val="black"/>
              </a:solidFill>
              <a:latin typeface="Arial" panose="020B0604020202020204" pitchFamily="34" charset="0"/>
              <a:cs typeface="Arial" panose="020B0604020202020204" pitchFamily="34" charset="0"/>
            </a:endParaRPr>
          </a:p>
        </p:txBody>
      </p:sp>
      <p:sp>
        <p:nvSpPr>
          <p:cNvPr id="4" name="Content Placeholder 5"/>
          <p:cNvSpPr txBox="1">
            <a:spLocks/>
          </p:cNvSpPr>
          <p:nvPr/>
        </p:nvSpPr>
        <p:spPr>
          <a:xfrm>
            <a:off x="0" y="1905000"/>
            <a:ext cx="9144000" cy="4191000"/>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Daron Hoggatt – State Use Administrator </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405-521-4474</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Cell 405-568-6108</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hlinkClick r:id="rId3"/>
              </a:rPr>
              <a:t>Daron.Hoggatt@omes.ok.gov</a:t>
            </a:r>
            <a:r>
              <a:rPr lang="en-US" sz="2900" dirty="0" smtClean="0">
                <a:solidFill>
                  <a:prstClr val="black"/>
                </a:solidFill>
                <a:latin typeface="Arial" panose="020B0604020202020204" pitchFamily="34" charset="0"/>
                <a:cs typeface="Arial" panose="020B0604020202020204" pitchFamily="34" charset="0"/>
              </a:rPr>
              <a:t> </a:t>
            </a:r>
          </a:p>
          <a:p>
            <a:pPr algn="ctr">
              <a:lnSpc>
                <a:spcPct val="145000"/>
              </a:lnSpc>
              <a:spcBef>
                <a:spcPts val="0"/>
              </a:spcBef>
              <a:buFont typeface="Arial" panose="020B0604020202020204" pitchFamily="34" charset="0"/>
              <a:buNone/>
            </a:pPr>
            <a:endParaRPr lang="en-US" sz="2900" dirty="0" smtClean="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Teresa Sherwood– Administrative Assistant</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405-522-3367</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hlinkClick r:id="rId4"/>
              </a:rPr>
              <a:t>Teresa.Sherwood@omes.ok.gov</a:t>
            </a:r>
            <a:endParaRPr lang="en-US" sz="2900" dirty="0" smtClean="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endParaRPr lang="en-US" sz="2900" dirty="0" smtClean="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Mary Brown – Procurement Officer</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405-521-2128</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hlinkClick r:id="rId5"/>
              </a:rPr>
              <a:t>Mary.Brown@omes.ok.gov</a:t>
            </a:r>
            <a:endParaRPr lang="en-US" sz="2900" dirty="0" smtClean="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endParaRPr lang="en-US" sz="2900" dirty="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Amanda Wagaman – State Use Liaison</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rPr>
              <a:t>Cell 405-626-0973</a:t>
            </a:r>
          </a:p>
          <a:p>
            <a:pPr algn="ctr">
              <a:lnSpc>
                <a:spcPct val="145000"/>
              </a:lnSpc>
              <a:spcBef>
                <a:spcPts val="0"/>
              </a:spcBef>
              <a:buFont typeface="Arial" panose="020B0604020202020204" pitchFamily="34" charset="0"/>
              <a:buNone/>
            </a:pPr>
            <a:r>
              <a:rPr lang="en-US" sz="2900" dirty="0" smtClean="0">
                <a:solidFill>
                  <a:prstClr val="black"/>
                </a:solidFill>
                <a:latin typeface="Arial" panose="020B0604020202020204" pitchFamily="34" charset="0"/>
                <a:cs typeface="Arial" panose="020B0604020202020204" pitchFamily="34" charset="0"/>
                <a:hlinkClick r:id="rId6"/>
              </a:rPr>
              <a:t>Amanda.Wagaman@omes.ok.gov</a:t>
            </a:r>
            <a:endParaRPr lang="en-US" sz="2900" dirty="0" smtClean="0">
              <a:solidFill>
                <a:prstClr val="black"/>
              </a:solidFill>
              <a:latin typeface="Arial" panose="020B0604020202020204" pitchFamily="34" charset="0"/>
              <a:cs typeface="Arial" panose="020B0604020202020204" pitchFamily="34" charset="0"/>
            </a:endParaRPr>
          </a:p>
          <a:p>
            <a:pPr algn="ctr">
              <a:lnSpc>
                <a:spcPct val="145000"/>
              </a:lnSpc>
              <a:spcBef>
                <a:spcPts val="0"/>
              </a:spcBef>
              <a:buFont typeface="Arial" panose="020B0604020202020204" pitchFamily="34" charset="0"/>
              <a:buNone/>
            </a:pPr>
            <a:endParaRPr lang="en-US" sz="2900" dirty="0" smtClean="0">
              <a:solidFill>
                <a:prstClr val="black"/>
              </a:solidFill>
              <a:latin typeface="Arial" panose="020B0604020202020204" pitchFamily="34" charset="0"/>
              <a:cs typeface="Arial" panose="020B0604020202020204" pitchFamily="34" charset="0"/>
            </a:endParaRPr>
          </a:p>
          <a:p>
            <a:pPr algn="ctr">
              <a:buFont typeface="Arial" panose="020B0604020202020204" pitchFamily="34" charset="0"/>
              <a:buNone/>
            </a:pPr>
            <a:r>
              <a:rPr lang="en-US" sz="2000" dirty="0" smtClean="0">
                <a:solidFill>
                  <a:prstClr val="black"/>
                </a:solidFill>
              </a:rPr>
              <a:t>	</a:t>
            </a:r>
          </a:p>
          <a:p>
            <a:pPr algn="ctr">
              <a:buFont typeface="Arial" panose="020B0604020202020204" pitchFamily="34" charset="0"/>
              <a:buNone/>
            </a:pPr>
            <a:endParaRPr lang="en-US" sz="2000" dirty="0">
              <a:solidFill>
                <a:prstClr val="black"/>
              </a:solidFill>
            </a:endParaRPr>
          </a:p>
        </p:txBody>
      </p:sp>
    </p:spTree>
    <p:extLst>
      <p:ext uri="{BB962C8B-B14F-4D97-AF65-F5344CB8AC3E}">
        <p14:creationId xmlns:p14="http://schemas.microsoft.com/office/powerpoint/2010/main" val="3986103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685800"/>
            <a:ext cx="5989973" cy="646331"/>
          </a:xfrm>
          <a:prstGeom prst="rect">
            <a:avLst/>
          </a:prstGeom>
          <a:noFill/>
        </p:spPr>
        <p:txBody>
          <a:bodyPr wrap="none" rtlCol="0">
            <a:spAutoFit/>
          </a:bodyPr>
          <a:lstStyle/>
          <a:p>
            <a:r>
              <a:rPr lang="en-US" sz="3600" b="1" dirty="0" smtClean="0">
                <a:solidFill>
                  <a:prstClr val="black"/>
                </a:solidFill>
              </a:rPr>
              <a:t>Searching Statewide Contracts</a:t>
            </a:r>
            <a:endParaRPr lang="en-US" sz="3600" b="1" dirty="0">
              <a:solidFill>
                <a:prstClr val="black"/>
              </a:solidFill>
            </a:endParaRPr>
          </a:p>
        </p:txBody>
      </p:sp>
      <p:sp>
        <p:nvSpPr>
          <p:cNvPr id="3" name="TextBox 2"/>
          <p:cNvSpPr txBox="1"/>
          <p:nvPr/>
        </p:nvSpPr>
        <p:spPr>
          <a:xfrm>
            <a:off x="685800" y="1524000"/>
            <a:ext cx="7985969" cy="1200329"/>
          </a:xfrm>
          <a:prstGeom prst="rect">
            <a:avLst/>
          </a:prstGeom>
          <a:noFill/>
        </p:spPr>
        <p:txBody>
          <a:bodyPr wrap="none" rtlCol="0">
            <a:spAutoFit/>
          </a:bodyPr>
          <a:lstStyle/>
          <a:p>
            <a:r>
              <a:rPr lang="en-US" sz="2400" dirty="0" smtClean="0">
                <a:solidFill>
                  <a:prstClr val="black"/>
                </a:solidFill>
                <a:hlinkClick r:id="rId2"/>
              </a:rPr>
              <a:t>www.omes.ok.gov</a:t>
            </a:r>
            <a:r>
              <a:rPr lang="en-US" sz="2400" dirty="0" smtClean="0">
                <a:solidFill>
                  <a:prstClr val="black"/>
                </a:solidFill>
              </a:rPr>
              <a:t> -&gt; Central Purchasing -&gt; Stateside Contracts</a:t>
            </a:r>
          </a:p>
          <a:p>
            <a:endParaRPr lang="en-US" sz="2400" dirty="0">
              <a:solidFill>
                <a:prstClr val="black"/>
              </a:solidFill>
            </a:endParaRPr>
          </a:p>
          <a:p>
            <a:endParaRPr lang="en-US" sz="2400" dirty="0">
              <a:solidFill>
                <a:prstClr val="black"/>
              </a:solidFill>
            </a:endParaRPr>
          </a:p>
        </p:txBody>
      </p:sp>
      <p:sp>
        <p:nvSpPr>
          <p:cNvPr id="4" name="TextBox 3"/>
          <p:cNvSpPr txBox="1"/>
          <p:nvPr/>
        </p:nvSpPr>
        <p:spPr>
          <a:xfrm>
            <a:off x="1295400" y="3276600"/>
            <a:ext cx="7009226" cy="369332"/>
          </a:xfrm>
          <a:prstGeom prst="rect">
            <a:avLst/>
          </a:prstGeom>
          <a:noFill/>
        </p:spPr>
        <p:txBody>
          <a:bodyPr wrap="none" rtlCol="0">
            <a:spAutoFit/>
          </a:bodyPr>
          <a:lstStyle/>
          <a:p>
            <a:r>
              <a:rPr lang="en-US" dirty="0" smtClean="0">
                <a:solidFill>
                  <a:prstClr val="black"/>
                </a:solidFill>
              </a:rPr>
              <a:t>(Lisa Bradley - demo how to search through the contracts on the website)</a:t>
            </a:r>
            <a:endParaRPr lang="en-US" dirty="0">
              <a:solidFill>
                <a:prstClr val="black"/>
              </a:solidFill>
            </a:endParaRPr>
          </a:p>
        </p:txBody>
      </p:sp>
    </p:spTree>
    <p:extLst>
      <p:ext uri="{BB962C8B-B14F-4D97-AF65-F5344CB8AC3E}">
        <p14:creationId xmlns:p14="http://schemas.microsoft.com/office/powerpoint/2010/main" val="2692387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rPr>
              <a:t>Road and Highway Contracts</a:t>
            </a:r>
            <a:endParaRPr lang="en-US" dirty="0">
              <a:solidFill>
                <a:schemeClr val="bg1"/>
              </a:solidFill>
            </a:endParaRPr>
          </a:p>
        </p:txBody>
      </p:sp>
      <p:pic>
        <p:nvPicPr>
          <p:cNvPr id="5" name="Picture 2" descr="http://www.docu-source.com/Assets/Images/secure-cloud-computing2.jpg" hidden="1"/>
          <p:cNvPicPr>
            <a:picLocks noChangeAspect="1" noChangeArrowheads="1"/>
          </p:cNvPicPr>
          <p:nvPr/>
        </p:nvPicPr>
        <p:blipFill>
          <a:blip r:embed="rId3" cstate="print"/>
          <a:srcRect/>
          <a:stretch>
            <a:fillRect/>
          </a:stretch>
        </p:blipFill>
        <p:spPr bwMode="auto">
          <a:xfrm>
            <a:off x="2438400" y="152400"/>
            <a:ext cx="6553200" cy="6553200"/>
          </a:xfrm>
          <a:prstGeom prst="rect">
            <a:avLst/>
          </a:prstGeom>
          <a:noFill/>
        </p:spPr>
      </p:pic>
      <p:sp>
        <p:nvSpPr>
          <p:cNvPr id="6" name="Title 1"/>
          <p:cNvSpPr txBox="1">
            <a:spLocks/>
          </p:cNvSpPr>
          <p:nvPr/>
        </p:nvSpPr>
        <p:spPr>
          <a:xfrm>
            <a:off x="1371600" y="594519"/>
            <a:ext cx="4572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Card Security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Content Placeholder 2"/>
          <p:cNvSpPr txBox="1">
            <a:spLocks/>
          </p:cNvSpPr>
          <p:nvPr/>
        </p:nvSpPr>
        <p:spPr>
          <a:xfrm>
            <a:off x="228600" y="20574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P-Card is limited to person whose name is on the card;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Do not loan your card;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Do not use another person’s card;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If possible, file card in a secure, locked place when not in use;</a:t>
            </a:r>
          </a:p>
          <a:p>
            <a:pPr marL="3429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Immediately report any lost, stolen or compromised cards to BOA at (888) 449-2273; </a:t>
            </a:r>
            <a:r>
              <a:rPr kumimoji="0" lang="en-US" sz="2400" b="1" i="0" u="sng" strike="noStrike" kern="1200" cap="none" spc="0" normalizeH="0" baseline="0" noProof="0" dirty="0" smtClean="0">
                <a:ln>
                  <a:noFill/>
                </a:ln>
                <a:solidFill>
                  <a:schemeClr val="tx1"/>
                </a:solidFill>
                <a:effectLst/>
                <a:uLnTx/>
                <a:uFillTx/>
                <a:latin typeface="+mn-lt"/>
                <a:ea typeface="+mn-ea"/>
                <a:cs typeface="+mn-cs"/>
              </a:rPr>
              <a:t>Entity</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is responsible for purchases on lost, stolen or compromised P-Cards until BOA is notified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762000"/>
            <a:ext cx="1576330" cy="130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823996"/>
      </p:ext>
    </p:extLst>
  </p:cSld>
  <p:clrMapOvr>
    <a:masterClrMapping/>
  </p:clrMapOvr>
  <p:transition advTm="15694"/>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Pj03999120000[1]" hidden="1"/>
          <p:cNvPicPr>
            <a:picLocks noChangeAspect="1" noChangeArrowheads="1"/>
          </p:cNvPicPr>
          <p:nvPr/>
        </p:nvPicPr>
        <p:blipFill>
          <a:blip r:embed="rId3" cstate="print"/>
          <a:srcRect r="11717"/>
          <a:stretch>
            <a:fillRect/>
          </a:stretch>
        </p:blipFill>
        <p:spPr bwMode="auto">
          <a:xfrm>
            <a:off x="0" y="0"/>
            <a:ext cx="9144000" cy="6742625"/>
          </a:xfrm>
          <a:prstGeom prst="rect">
            <a:avLst/>
          </a:prstGeom>
          <a:noFill/>
          <a:ln w="9525">
            <a:noFill/>
            <a:miter lim="800000"/>
            <a:headEnd/>
            <a:tailEnd/>
          </a:ln>
        </p:spPr>
      </p:pic>
      <p:sp>
        <p:nvSpPr>
          <p:cNvPr id="4" name="Content Placeholder 2"/>
          <p:cNvSpPr txBox="1">
            <a:spLocks/>
          </p:cNvSpPr>
          <p:nvPr/>
        </p:nvSpPr>
        <p:spPr>
          <a:xfrm>
            <a:off x="381000" y="1295400"/>
            <a:ext cx="8229600" cy="4038599"/>
          </a:xfrm>
          <a:prstGeom prst="rect">
            <a:avLst/>
          </a:prstGeom>
        </p:spPr>
        <p:txBody>
          <a:bodyPr>
            <a:normAutofit fontScale="8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effectLst/>
                <a:uLnTx/>
                <a:uFillTx/>
                <a:latin typeface="+mn-lt"/>
                <a:ea typeface="+mn-ea"/>
                <a:cs typeface="+mn-cs"/>
              </a:rPr>
              <a:t>What happens if I am gone for a period of time from work?</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The P-card Admin. can put your card in “suspense” $0.00 while you are away.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You should leave your card locked up at the office.</a:t>
            </a:r>
            <a:endParaRPr kumimoji="0" lang="en-US" sz="32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Your cardholder statement must still be signed and turned in at the end of the month.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P-card holder is responsible for making sure this is done.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366260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8625" y="2329940"/>
            <a:ext cx="8229600" cy="4525963"/>
          </a:xfrm>
        </p:spPr>
        <p:txBody>
          <a:bodyPr>
            <a:normAutofit/>
          </a:bodyPr>
          <a:lstStyle/>
          <a:p>
            <a:r>
              <a:rPr lang="en-US" sz="2800" dirty="0" smtClean="0"/>
              <a:t>How does fraud happen?</a:t>
            </a:r>
            <a:endParaRPr lang="en-US" sz="2800" dirty="0"/>
          </a:p>
          <a:p>
            <a:r>
              <a:rPr lang="en-US" sz="2800" dirty="0" smtClean="0"/>
              <a:t>How do I know it’s happened to my card?</a:t>
            </a:r>
            <a:endParaRPr lang="en-US" sz="2800" dirty="0"/>
          </a:p>
          <a:p>
            <a:r>
              <a:rPr lang="en-US" sz="2800" dirty="0" smtClean="0"/>
              <a:t>What do I do about it?</a:t>
            </a:r>
            <a:endParaRPr lang="en-US" sz="2800" dirty="0"/>
          </a:p>
          <a:p>
            <a:r>
              <a:rPr lang="en-US" sz="2800" dirty="0" smtClean="0"/>
              <a:t>How long does card replacement take?</a:t>
            </a:r>
          </a:p>
          <a:p>
            <a:endParaRPr lang="en-US" sz="2800" dirty="0"/>
          </a:p>
          <a:p>
            <a:r>
              <a:rPr lang="en-US" sz="2800" dirty="0" smtClean="0"/>
              <a:t>Fraud vs. Misuse </a:t>
            </a:r>
            <a:r>
              <a:rPr lang="en-US" sz="1800" dirty="0" smtClean="0"/>
              <a:t>(violation of procedures/policies for personal gain)</a:t>
            </a:r>
          </a:p>
          <a:p>
            <a:r>
              <a:rPr lang="en-US" sz="2800" dirty="0" smtClean="0"/>
              <a:t>Fraud vs. Abuse </a:t>
            </a:r>
            <a:r>
              <a:rPr lang="en-US" sz="1800" dirty="0" smtClean="0"/>
              <a:t>(violation of procedures/policies for work-related gain)</a:t>
            </a:r>
            <a:endParaRPr lang="en-US" sz="28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371" y="1057879"/>
            <a:ext cx="1571625" cy="254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3667125" cy="146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798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846" y="1219200"/>
            <a:ext cx="8719888" cy="4401205"/>
          </a:xfrm>
          <a:prstGeom prst="rect">
            <a:avLst/>
          </a:prstGeom>
          <a:noFill/>
        </p:spPr>
        <p:txBody>
          <a:bodyPr wrap="none" rtlCol="0">
            <a:spAutoFit/>
          </a:bodyPr>
          <a:lstStyle/>
          <a:p>
            <a:r>
              <a:rPr lang="en-US" sz="2800" dirty="0" smtClean="0"/>
              <a:t>When fraud happens, Bank of America will send an </a:t>
            </a:r>
          </a:p>
          <a:p>
            <a:r>
              <a:rPr lang="en-US" sz="2800" dirty="0" smtClean="0"/>
              <a:t>email to the cardholder IF there is an email address </a:t>
            </a:r>
          </a:p>
          <a:p>
            <a:r>
              <a:rPr lang="en-US" sz="2800" dirty="0" smtClean="0"/>
              <a:t>listed in Works.</a:t>
            </a:r>
          </a:p>
          <a:p>
            <a:endParaRPr lang="en-US" sz="2800" dirty="0"/>
          </a:p>
          <a:p>
            <a:r>
              <a:rPr lang="en-US" sz="2800" dirty="0" smtClean="0"/>
              <a:t>The agency P-Card Administrator may receive a phone call.</a:t>
            </a:r>
          </a:p>
          <a:p>
            <a:endParaRPr lang="en-US" sz="2800" dirty="0"/>
          </a:p>
          <a:p>
            <a:r>
              <a:rPr lang="en-US" sz="2800" dirty="0" smtClean="0"/>
              <a:t>The bank will confirm which transactions are allowed to </a:t>
            </a:r>
          </a:p>
          <a:p>
            <a:r>
              <a:rPr lang="en-US" sz="2800" dirty="0" smtClean="0"/>
              <a:t>be paid vs. those that they will reject.</a:t>
            </a:r>
          </a:p>
          <a:p>
            <a:endParaRPr lang="en-US" sz="2800" dirty="0"/>
          </a:p>
          <a:p>
            <a:r>
              <a:rPr lang="en-US" sz="2800" dirty="0" smtClean="0"/>
              <a:t>The bank will close the card and reissue a new card</a:t>
            </a:r>
            <a:endParaRPr lang="en-US" sz="2800" dirty="0"/>
          </a:p>
        </p:txBody>
      </p:sp>
    </p:spTree>
    <p:extLst>
      <p:ext uri="{BB962C8B-B14F-4D97-AF65-F5344CB8AC3E}">
        <p14:creationId xmlns:p14="http://schemas.microsoft.com/office/powerpoint/2010/main" val="1932411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mavensplanet.com/wp-content/uploads/2013/03/Quality-Audit.png" hidden="1"/>
          <p:cNvPicPr>
            <a:picLocks noChangeAspect="1" noChangeArrowheads="1"/>
          </p:cNvPicPr>
          <p:nvPr/>
        </p:nvPicPr>
        <p:blipFill>
          <a:blip r:embed="rId2" cstate="print"/>
          <a:srcRect/>
          <a:stretch>
            <a:fillRect/>
          </a:stretch>
        </p:blipFill>
        <p:spPr bwMode="auto">
          <a:xfrm>
            <a:off x="2438400" y="228600"/>
            <a:ext cx="6229350" cy="6229350"/>
          </a:xfrm>
          <a:prstGeom prst="rect">
            <a:avLst/>
          </a:prstGeom>
          <a:noFill/>
        </p:spPr>
      </p:pic>
      <p:sp>
        <p:nvSpPr>
          <p:cNvPr id="3" name="Content Placeholder 2"/>
          <p:cNvSpPr>
            <a:spLocks noGrp="1"/>
          </p:cNvSpPr>
          <p:nvPr>
            <p:ph idx="1"/>
          </p:nvPr>
        </p:nvSpPr>
        <p:spPr>
          <a:xfrm>
            <a:off x="457200" y="2514600"/>
            <a:ext cx="8229600" cy="3962400"/>
          </a:xfrm>
        </p:spPr>
        <p:txBody>
          <a:bodyPr/>
          <a:lstStyle/>
          <a:p>
            <a:pPr lvl="1"/>
            <a:r>
              <a:rPr lang="en-US" sz="2400" b="1" dirty="0" smtClean="0"/>
              <a:t>All transactions are subject to audit by</a:t>
            </a:r>
          </a:p>
          <a:p>
            <a:pPr lvl="2"/>
            <a:r>
              <a:rPr lang="en-US" sz="2000" b="1" dirty="0" smtClean="0"/>
              <a:t>State  Auditor and Inspector</a:t>
            </a:r>
          </a:p>
          <a:p>
            <a:pPr lvl="2"/>
            <a:r>
              <a:rPr lang="en-US" sz="2000" b="1" dirty="0" smtClean="0"/>
              <a:t>Central Purchasing Division</a:t>
            </a:r>
          </a:p>
          <a:p>
            <a:pPr lvl="2"/>
            <a:r>
              <a:rPr lang="en-US" sz="2000" b="1" dirty="0" smtClean="0"/>
              <a:t>OMES- Comptrollers Office</a:t>
            </a:r>
          </a:p>
          <a:p>
            <a:pPr lvl="1"/>
            <a:r>
              <a:rPr lang="en-US" sz="2400" b="1" dirty="0" smtClean="0"/>
              <a:t>Detailed transaction documentation supporting P-Card transactions shall be retained by the State Entity and made available upon request</a:t>
            </a:r>
          </a:p>
          <a:p>
            <a:pPr marL="457200" lvl="1" indent="0">
              <a:buNone/>
            </a:pPr>
            <a:endParaRPr lang="en-US" sz="1400" b="1" dirty="0" smtClean="0"/>
          </a:p>
          <a:p>
            <a:pPr lvl="1"/>
            <a:r>
              <a:rPr lang="en-US" sz="1600" b="1" dirty="0" smtClean="0"/>
              <a:t>OMES Audit Division has installed new monitoring software that will digitally touch each P-card transaction and perform multiple tests on each one.</a:t>
            </a:r>
          </a:p>
          <a:p>
            <a:pPr lvl="1"/>
            <a:endParaRPr lang="en-US" sz="2400" b="1" dirty="0" smtClean="0"/>
          </a:p>
          <a:p>
            <a:pPr marL="0" indent="0">
              <a:buNone/>
            </a:pP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3123372"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auditor look for?</a:t>
            </a:r>
          </a:p>
        </p:txBody>
      </p:sp>
      <p:sp>
        <p:nvSpPr>
          <p:cNvPr id="3" name="Content Placeholder 2"/>
          <p:cNvSpPr>
            <a:spLocks noGrp="1"/>
          </p:cNvSpPr>
          <p:nvPr>
            <p:ph idx="1"/>
          </p:nvPr>
        </p:nvSpPr>
        <p:spPr/>
        <p:txBody>
          <a:bodyPr>
            <a:normAutofit fontScale="92500" lnSpcReduction="20000"/>
          </a:bodyPr>
          <a:lstStyle/>
          <a:p>
            <a:r>
              <a:rPr lang="en-US" dirty="0"/>
              <a:t>All invoices signed and dated</a:t>
            </a:r>
          </a:p>
          <a:p>
            <a:r>
              <a:rPr lang="en-US" dirty="0"/>
              <a:t>Packing slips signed by the receiving employee for items shipped </a:t>
            </a:r>
          </a:p>
          <a:p>
            <a:r>
              <a:rPr lang="en-US" dirty="0"/>
              <a:t>Asset numbers for items over the inventory thresholds </a:t>
            </a:r>
          </a:p>
          <a:p>
            <a:r>
              <a:rPr lang="en-US" dirty="0"/>
              <a:t>Cross-referenced credits to original purchase (</a:t>
            </a:r>
            <a:r>
              <a:rPr lang="en-US" sz="2800" dirty="0"/>
              <a:t>list TXN of credit transactions on original purchase)</a:t>
            </a:r>
            <a:endParaRPr lang="en-US" dirty="0"/>
          </a:p>
          <a:p>
            <a:r>
              <a:rPr lang="en-US" dirty="0" smtClean="0"/>
              <a:t>Training </a:t>
            </a:r>
            <a:r>
              <a:rPr lang="en-US" dirty="0"/>
              <a:t>is current</a:t>
            </a:r>
          </a:p>
          <a:p>
            <a:r>
              <a:rPr lang="en-US" dirty="0"/>
              <a:t>You are aware of your internal policies and procedures</a:t>
            </a:r>
          </a:p>
          <a:p>
            <a:endParaRPr lang="en-US" dirty="0"/>
          </a:p>
        </p:txBody>
      </p:sp>
    </p:spTree>
    <p:extLst>
      <p:ext uri="{BB962C8B-B14F-4D97-AF65-F5344CB8AC3E}">
        <p14:creationId xmlns:p14="http://schemas.microsoft.com/office/powerpoint/2010/main" val="2451450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524000"/>
            <a:ext cx="792480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Approvers are one level above cardholder base on the agency’s organizational chart</a:t>
            </a:r>
          </a:p>
          <a:p>
            <a:pPr marL="342900" indent="-342900">
              <a:buFont typeface="Arial" panose="020B0604020202020204" pitchFamily="34" charset="0"/>
              <a:buChar char="•"/>
            </a:pPr>
            <a:r>
              <a:rPr lang="en-US" sz="2400" dirty="0" smtClean="0"/>
              <a:t>Employees listed in Works as Scoped Administrator can actually sign into Works</a:t>
            </a:r>
          </a:p>
          <a:p>
            <a:pPr marL="342900" indent="-342900">
              <a:buFont typeface="Arial" panose="020B0604020202020204" pitchFamily="34" charset="0"/>
              <a:buChar char="•"/>
            </a:pPr>
            <a:r>
              <a:rPr lang="en-US" sz="2400" dirty="0" smtClean="0"/>
              <a:t>Multiple transactions to the same supplier in a short period of time totaling more than $5000 to a non-contract supplier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They will ask for:</a:t>
            </a:r>
          </a:p>
          <a:p>
            <a:pPr marL="342900" indent="-342900">
              <a:buFont typeface="Arial" panose="020B0604020202020204" pitchFamily="34" charset="0"/>
              <a:buChar char="•"/>
            </a:pPr>
            <a:r>
              <a:rPr lang="en-US" sz="2400" dirty="0" smtClean="0"/>
              <a:t>Signed/dated employee agreements </a:t>
            </a:r>
            <a:r>
              <a:rPr lang="en-US" sz="2000" dirty="0" smtClean="0"/>
              <a:t>(you should have a copy)</a:t>
            </a:r>
          </a:p>
          <a:p>
            <a:pPr marL="342900" indent="-342900">
              <a:buFont typeface="Arial" panose="020B0604020202020204" pitchFamily="34" charset="0"/>
              <a:buChar char="•"/>
            </a:pPr>
            <a:r>
              <a:rPr lang="en-US" sz="2400" dirty="0" smtClean="0"/>
              <a:t>Internal purchasing and P-Card procedures</a:t>
            </a:r>
          </a:p>
          <a:p>
            <a:pPr marL="342900" indent="-342900">
              <a:buFont typeface="Arial" panose="020B0604020202020204" pitchFamily="34" charset="0"/>
              <a:buChar char="•"/>
            </a:pPr>
            <a:r>
              <a:rPr lang="en-US" sz="2400" dirty="0" smtClean="0"/>
              <a:t>Copies of exceptions granted during the audit period</a:t>
            </a:r>
          </a:p>
          <a:p>
            <a:pPr marL="342900" indent="-342900">
              <a:buFont typeface="Arial" panose="020B0604020202020204" pitchFamily="34" charset="0"/>
              <a:buChar char="•"/>
            </a:pPr>
            <a:endParaRPr lang="en-US" sz="2400" dirty="0"/>
          </a:p>
        </p:txBody>
      </p:sp>
      <p:sp>
        <p:nvSpPr>
          <p:cNvPr id="6" name="TextBox 5"/>
          <p:cNvSpPr txBox="1"/>
          <p:nvPr/>
        </p:nvSpPr>
        <p:spPr>
          <a:xfrm>
            <a:off x="2057400" y="533400"/>
            <a:ext cx="5391541" cy="461665"/>
          </a:xfrm>
          <a:prstGeom prst="rect">
            <a:avLst/>
          </a:prstGeom>
          <a:noFill/>
        </p:spPr>
        <p:txBody>
          <a:bodyPr wrap="none" rtlCol="0">
            <a:spAutoFit/>
          </a:bodyPr>
          <a:lstStyle/>
          <a:p>
            <a:r>
              <a:rPr lang="en-US" sz="2400" b="1" dirty="0" smtClean="0"/>
              <a:t>What does the auditor look for?  (cont’d)</a:t>
            </a:r>
            <a:endParaRPr lang="en-US" sz="2400" b="1" dirty="0"/>
          </a:p>
        </p:txBody>
      </p:sp>
    </p:spTree>
    <p:extLst>
      <p:ext uri="{BB962C8B-B14F-4D97-AF65-F5344CB8AC3E}">
        <p14:creationId xmlns:p14="http://schemas.microsoft.com/office/powerpoint/2010/main" val="1197849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318"/>
            <a:ext cx="8229600" cy="1143000"/>
          </a:xfrm>
        </p:spPr>
        <p:txBody>
          <a:bodyPr/>
          <a:lstStyle/>
          <a:p>
            <a:r>
              <a:rPr lang="en-US" dirty="0" smtClean="0"/>
              <a:t>EMV card terminals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7400" y="3505200"/>
            <a:ext cx="2286000" cy="224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7400" y="5867400"/>
            <a:ext cx="2286000" cy="369332"/>
          </a:xfrm>
          <a:prstGeom prst="rect">
            <a:avLst/>
          </a:prstGeom>
          <a:noFill/>
        </p:spPr>
        <p:txBody>
          <a:bodyPr wrap="square" rtlCol="0">
            <a:spAutoFit/>
          </a:bodyPr>
          <a:lstStyle/>
          <a:p>
            <a:r>
              <a:rPr lang="en-US" dirty="0" smtClean="0"/>
              <a:t>Mobile Square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20669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4600" y="3124200"/>
            <a:ext cx="2219325" cy="923330"/>
          </a:xfrm>
          <a:prstGeom prst="rect">
            <a:avLst/>
          </a:prstGeom>
          <a:noFill/>
        </p:spPr>
        <p:txBody>
          <a:bodyPr wrap="square" rtlCol="0">
            <a:spAutoFit/>
          </a:bodyPr>
          <a:lstStyle/>
          <a:p>
            <a:r>
              <a:rPr lang="en-US" dirty="0" smtClean="0"/>
              <a:t>EMV terminal with side option for mag stripe</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648200"/>
            <a:ext cx="16192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62200" y="4800600"/>
            <a:ext cx="2209800" cy="923330"/>
          </a:xfrm>
          <a:prstGeom prst="rect">
            <a:avLst/>
          </a:prstGeom>
          <a:noFill/>
        </p:spPr>
        <p:txBody>
          <a:bodyPr wrap="square" rtlCol="0">
            <a:spAutoFit/>
          </a:bodyPr>
          <a:lstStyle/>
          <a:p>
            <a:r>
              <a:rPr lang="en-US" dirty="0" smtClean="0"/>
              <a:t>EMV terminal with top option for mag stripe</a:t>
            </a:r>
          </a:p>
        </p:txBody>
      </p:sp>
      <p:sp>
        <p:nvSpPr>
          <p:cNvPr id="3" name="TextBox 2"/>
          <p:cNvSpPr txBox="1"/>
          <p:nvPr/>
        </p:nvSpPr>
        <p:spPr>
          <a:xfrm>
            <a:off x="5368712" y="1387158"/>
            <a:ext cx="3318088" cy="1477328"/>
          </a:xfrm>
          <a:prstGeom prst="rect">
            <a:avLst/>
          </a:prstGeom>
          <a:noFill/>
        </p:spPr>
        <p:txBody>
          <a:bodyPr wrap="none" rtlCol="0">
            <a:spAutoFit/>
          </a:bodyPr>
          <a:lstStyle/>
          <a:p>
            <a:r>
              <a:rPr lang="en-US" dirty="0" smtClean="0"/>
              <a:t>Transactions will be slowed down</a:t>
            </a:r>
          </a:p>
          <a:p>
            <a:r>
              <a:rPr lang="en-US" dirty="0"/>
              <a:t>w</a:t>
            </a:r>
            <a:r>
              <a:rPr lang="en-US" dirty="0" smtClean="0"/>
              <a:t>ith this new technology. They</a:t>
            </a:r>
          </a:p>
          <a:p>
            <a:r>
              <a:rPr lang="en-US" dirty="0"/>
              <a:t>s</a:t>
            </a:r>
            <a:r>
              <a:rPr lang="en-US" dirty="0" smtClean="0"/>
              <a:t>tay in the machine during the</a:t>
            </a:r>
          </a:p>
          <a:p>
            <a:r>
              <a:rPr lang="en-US" dirty="0"/>
              <a:t>t</a:t>
            </a:r>
            <a:r>
              <a:rPr lang="en-US" dirty="0" smtClean="0"/>
              <a:t>ransaction and the machine will</a:t>
            </a:r>
          </a:p>
          <a:p>
            <a:r>
              <a:rPr lang="en-US" dirty="0"/>
              <a:t>p</a:t>
            </a:r>
            <a:r>
              <a:rPr lang="en-US" dirty="0" smtClean="0"/>
              <a:t>rompt you for your PIN.</a:t>
            </a:r>
            <a:endParaRPr lang="en-US" dirty="0"/>
          </a:p>
        </p:txBody>
      </p:sp>
    </p:spTree>
    <p:extLst>
      <p:ext uri="{BB962C8B-B14F-4D97-AF65-F5344CB8AC3E}">
        <p14:creationId xmlns:p14="http://schemas.microsoft.com/office/powerpoint/2010/main" val="12816642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953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Receipts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2"/>
          <p:cNvSpPr txBox="1">
            <a:spLocks/>
          </p:cNvSpPr>
          <p:nvPr/>
        </p:nvSpPr>
        <p:spPr>
          <a:xfrm>
            <a:off x="2971800" y="1676400"/>
            <a:ext cx="6096000" cy="48006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Itemized Receipt must be obtained for all purchases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Name of merchant</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Date of Purchase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Description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Unit price and quantity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Transaction total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Sign each receipt and include with Statement at end of cycle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77" y="1403845"/>
            <a:ext cx="2627523" cy="507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1981200" y="1219200"/>
            <a:ext cx="13716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295400" y="1828800"/>
            <a:ext cx="21336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819400" y="3810000"/>
            <a:ext cx="6096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057400" y="3559422"/>
            <a:ext cx="1371600" cy="1743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14400" y="2971800"/>
            <a:ext cx="2438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828800" y="49530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602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60457"/>
            <a:ext cx="4337278" cy="707886"/>
          </a:xfrm>
          <a:prstGeom prst="rect">
            <a:avLst/>
          </a:prstGeom>
          <a:noFill/>
        </p:spPr>
        <p:txBody>
          <a:bodyPr wrap="none" rtlCol="0">
            <a:spAutoFit/>
          </a:bodyPr>
          <a:lstStyle/>
          <a:p>
            <a:r>
              <a:rPr lang="en-US" sz="4000" dirty="0" smtClean="0"/>
              <a:t>Valid?  Or not valid?</a:t>
            </a:r>
            <a:endParaRPr lang="en-US" sz="40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04800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685801"/>
            <a:ext cx="299580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86200" y="1299072"/>
            <a:ext cx="1515030" cy="3293209"/>
          </a:xfrm>
          <a:prstGeom prst="rect">
            <a:avLst/>
          </a:prstGeom>
          <a:noFill/>
        </p:spPr>
        <p:txBody>
          <a:bodyPr wrap="none" rtlCol="0">
            <a:spAutoFit/>
          </a:bodyPr>
          <a:lstStyle/>
          <a:p>
            <a:r>
              <a:rPr lang="en-US" sz="1600" dirty="0" smtClean="0"/>
              <a:t>Merchant name</a:t>
            </a:r>
          </a:p>
          <a:p>
            <a:endParaRPr lang="en-US" sz="1600" dirty="0"/>
          </a:p>
          <a:p>
            <a:r>
              <a:rPr lang="en-US" sz="1600" dirty="0" smtClean="0"/>
              <a:t>Date</a:t>
            </a:r>
          </a:p>
          <a:p>
            <a:endParaRPr lang="en-US" sz="1600" dirty="0"/>
          </a:p>
          <a:p>
            <a:r>
              <a:rPr lang="en-US" sz="1600" dirty="0" smtClean="0"/>
              <a:t>Description</a:t>
            </a:r>
          </a:p>
          <a:p>
            <a:endParaRPr lang="en-US" sz="1600" dirty="0"/>
          </a:p>
          <a:p>
            <a:r>
              <a:rPr lang="en-US" sz="1600" dirty="0" smtClean="0"/>
              <a:t>Quantity</a:t>
            </a:r>
          </a:p>
          <a:p>
            <a:endParaRPr lang="en-US" sz="1600" dirty="0"/>
          </a:p>
          <a:p>
            <a:r>
              <a:rPr lang="en-US" sz="1600" dirty="0" smtClean="0"/>
              <a:t>Item price</a:t>
            </a:r>
          </a:p>
          <a:p>
            <a:endParaRPr lang="en-US" sz="1600" dirty="0"/>
          </a:p>
          <a:p>
            <a:r>
              <a:rPr lang="en-US" sz="1600" dirty="0" smtClean="0"/>
              <a:t>Extended price</a:t>
            </a:r>
          </a:p>
          <a:p>
            <a:endParaRPr lang="en-US" sz="1600" dirty="0"/>
          </a:p>
          <a:p>
            <a:r>
              <a:rPr lang="en-US" sz="1600" dirty="0" smtClean="0"/>
              <a:t>Total amount</a:t>
            </a:r>
            <a:endParaRPr lang="en-US" sz="1600" dirty="0"/>
          </a:p>
        </p:txBody>
      </p:sp>
      <p:sp>
        <p:nvSpPr>
          <p:cNvPr id="4" name="TextBox 3"/>
          <p:cNvSpPr txBox="1"/>
          <p:nvPr/>
        </p:nvSpPr>
        <p:spPr>
          <a:xfrm>
            <a:off x="3514170" y="4724400"/>
            <a:ext cx="1941814" cy="1600438"/>
          </a:xfrm>
          <a:prstGeom prst="rect">
            <a:avLst/>
          </a:prstGeom>
          <a:noFill/>
        </p:spPr>
        <p:txBody>
          <a:bodyPr wrap="none" rtlCol="0">
            <a:spAutoFit/>
          </a:bodyPr>
          <a:lstStyle/>
          <a:p>
            <a:r>
              <a:rPr lang="en-US" sz="1400" dirty="0" smtClean="0"/>
              <a:t>Even though there</a:t>
            </a:r>
          </a:p>
          <a:p>
            <a:r>
              <a:rPr lang="en-US" sz="1400" dirty="0"/>
              <a:t>i</a:t>
            </a:r>
            <a:r>
              <a:rPr lang="en-US" sz="1400" dirty="0" smtClean="0"/>
              <a:t>s tax charged (which of </a:t>
            </a:r>
          </a:p>
          <a:p>
            <a:r>
              <a:rPr lang="en-US" sz="1400" dirty="0"/>
              <a:t>c</a:t>
            </a:r>
            <a:r>
              <a:rPr lang="en-US" sz="1400" dirty="0" smtClean="0"/>
              <a:t>ourse the cardholder </a:t>
            </a:r>
          </a:p>
          <a:p>
            <a:r>
              <a:rPr lang="en-US" sz="1400" dirty="0" smtClean="0"/>
              <a:t>would notice and have </a:t>
            </a:r>
          </a:p>
          <a:p>
            <a:r>
              <a:rPr lang="en-US" sz="1400" dirty="0"/>
              <a:t>c</a:t>
            </a:r>
            <a:r>
              <a:rPr lang="en-US" sz="1400" dirty="0" smtClean="0"/>
              <a:t>redited before leaving</a:t>
            </a:r>
          </a:p>
          <a:p>
            <a:r>
              <a:rPr lang="en-US" sz="1400" dirty="0"/>
              <a:t>t</a:t>
            </a:r>
            <a:r>
              <a:rPr lang="en-US" sz="1400" dirty="0" smtClean="0"/>
              <a:t>he store) it has all the </a:t>
            </a:r>
          </a:p>
          <a:p>
            <a:r>
              <a:rPr lang="en-US" sz="1400" dirty="0"/>
              <a:t>r</a:t>
            </a:r>
            <a:r>
              <a:rPr lang="en-US" sz="1400" dirty="0" smtClean="0"/>
              <a:t>equired information.</a:t>
            </a:r>
            <a:endParaRPr lang="en-US" sz="1400" dirty="0"/>
          </a:p>
        </p:txBody>
      </p:sp>
      <p:cxnSp>
        <p:nvCxnSpPr>
          <p:cNvPr id="6" name="Straight Arrow Connector 5"/>
          <p:cNvCxnSpPr/>
          <p:nvPr/>
        </p:nvCxnSpPr>
        <p:spPr>
          <a:xfrm>
            <a:off x="5181600" y="4876800"/>
            <a:ext cx="17526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334000" y="838200"/>
            <a:ext cx="4572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19600" y="1828800"/>
            <a:ext cx="19050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00600" y="2971800"/>
            <a:ext cx="990600" cy="23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46878" y="3429000"/>
            <a:ext cx="19111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01230" y="3429000"/>
            <a:ext cx="259977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81600" y="4343400"/>
            <a:ext cx="28194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46878" y="2438400"/>
            <a:ext cx="955561" cy="507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895600" y="1447800"/>
            <a:ext cx="990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714500" y="2053728"/>
            <a:ext cx="2171700" cy="1471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895600" y="4267200"/>
            <a:ext cx="9906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192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5400" y="609600"/>
            <a:ext cx="3905392" cy="5337316"/>
          </a:xfrm>
          <a:prstGeom prst="rect">
            <a:avLst/>
          </a:prstGeom>
        </p:spPr>
      </p:pic>
      <p:pic>
        <p:nvPicPr>
          <p:cNvPr id="4" name="Picture 3"/>
          <p:cNvPicPr>
            <a:picLocks noChangeAspect="1"/>
          </p:cNvPicPr>
          <p:nvPr/>
        </p:nvPicPr>
        <p:blipFill>
          <a:blip r:embed="rId3"/>
          <a:stretch>
            <a:fillRect/>
          </a:stretch>
        </p:blipFill>
        <p:spPr>
          <a:xfrm>
            <a:off x="-7345" y="762000"/>
            <a:ext cx="4800600" cy="5807229"/>
          </a:xfrm>
          <a:prstGeom prst="rect">
            <a:avLst/>
          </a:prstGeom>
        </p:spPr>
      </p:pic>
      <p:sp>
        <p:nvSpPr>
          <p:cNvPr id="2" name="TextBox 1"/>
          <p:cNvSpPr txBox="1"/>
          <p:nvPr/>
        </p:nvSpPr>
        <p:spPr>
          <a:xfrm>
            <a:off x="1657336" y="1828800"/>
            <a:ext cx="1471237" cy="369332"/>
          </a:xfrm>
          <a:prstGeom prst="rect">
            <a:avLst/>
          </a:prstGeom>
          <a:noFill/>
        </p:spPr>
        <p:txBody>
          <a:bodyPr wrap="none" rtlCol="0">
            <a:spAutoFit/>
          </a:bodyPr>
          <a:lstStyle/>
          <a:p>
            <a:r>
              <a:rPr lang="en-US" dirty="0" smtClean="0">
                <a:solidFill>
                  <a:srgbClr val="FF0000"/>
                </a:solidFill>
              </a:rPr>
              <a:t>Unacceptable</a:t>
            </a:r>
            <a:endParaRPr lang="en-US" dirty="0">
              <a:solidFill>
                <a:srgbClr val="FF0000"/>
              </a:solidFill>
            </a:endParaRPr>
          </a:p>
        </p:txBody>
      </p:sp>
      <p:sp>
        <p:nvSpPr>
          <p:cNvPr id="5" name="TextBox 4"/>
          <p:cNvSpPr txBox="1"/>
          <p:nvPr/>
        </p:nvSpPr>
        <p:spPr>
          <a:xfrm>
            <a:off x="5813402" y="1828800"/>
            <a:ext cx="1224374" cy="369332"/>
          </a:xfrm>
          <a:prstGeom prst="rect">
            <a:avLst/>
          </a:prstGeom>
          <a:noFill/>
        </p:spPr>
        <p:txBody>
          <a:bodyPr wrap="none" rtlCol="0">
            <a:spAutoFit/>
          </a:bodyPr>
          <a:lstStyle/>
          <a:p>
            <a:r>
              <a:rPr lang="en-US" dirty="0" smtClean="0">
                <a:solidFill>
                  <a:srgbClr val="FF0000"/>
                </a:solidFill>
              </a:rPr>
              <a:t>Acceptable</a:t>
            </a:r>
            <a:endParaRPr lang="en-US" dirty="0">
              <a:solidFill>
                <a:srgbClr val="FF0000"/>
              </a:solidFill>
            </a:endParaRPr>
          </a:p>
        </p:txBody>
      </p:sp>
    </p:spTree>
    <p:extLst>
      <p:ext uri="{BB962C8B-B14F-4D97-AF65-F5344CB8AC3E}">
        <p14:creationId xmlns:p14="http://schemas.microsoft.com/office/powerpoint/2010/main" val="807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thrfun.com/img/007/731/pile_of_receipts_s4.jpg" hidden="1"/>
          <p:cNvPicPr>
            <a:picLocks noChangeAspect="1" noChangeArrowheads="1"/>
          </p:cNvPicPr>
          <p:nvPr/>
        </p:nvPicPr>
        <p:blipFill>
          <a:blip r:embed="rId3" cstate="print">
            <a:lum bright="10000" contrast="-28000"/>
          </a:blip>
          <a:srcRect/>
          <a:stretch>
            <a:fillRect/>
          </a:stretch>
        </p:blipFill>
        <p:spPr bwMode="auto">
          <a:xfrm>
            <a:off x="0" y="-152400"/>
            <a:ext cx="9144000" cy="7010400"/>
          </a:xfrm>
          <a:prstGeom prst="rect">
            <a:avLst/>
          </a:prstGeom>
          <a:noFill/>
        </p:spPr>
      </p:pic>
      <p:sp>
        <p:nvSpPr>
          <p:cNvPr id="2" name="Title 1"/>
          <p:cNvSpPr>
            <a:spLocks noGrp="1"/>
          </p:cNvSpPr>
          <p:nvPr>
            <p:ph type="title"/>
          </p:nvPr>
        </p:nvSpPr>
        <p:spPr>
          <a:xfrm>
            <a:off x="457200" y="421395"/>
            <a:ext cx="8229600" cy="1143000"/>
          </a:xfrm>
        </p:spPr>
        <p:txBody>
          <a:bodyPr/>
          <a:lstStyle/>
          <a:p>
            <a:r>
              <a:rPr lang="en-US" dirty="0" smtClean="0"/>
              <a:t>Multiple Receipts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Multiple Receipts Provided- If the merchant provides two receipts – one with the total amount and one itemized - the P-Card holder shall attach the itemized receipt to the total amount receipt. </a:t>
            </a:r>
          </a:p>
          <a:p>
            <a:r>
              <a:rPr lang="en-US" dirty="0" smtClean="0"/>
              <a:t>The receipt shall be retained by the P-Card holder for the monthly reconciliation process. </a:t>
            </a:r>
          </a:p>
          <a:p>
            <a:r>
              <a:rPr lang="en-US" dirty="0" smtClean="0"/>
              <a:t>See Section 6.9.4 of the P-Card Procedures for guidance related to unobtainable receipts.</a:t>
            </a:r>
          </a:p>
          <a:p>
            <a:pPr marL="0" indent="0">
              <a:buNone/>
            </a:pPr>
            <a:endParaRPr lang="en-US" dirty="0" smtClean="0"/>
          </a:p>
          <a:p>
            <a:r>
              <a:rPr lang="en-US" sz="2600" dirty="0" smtClean="0"/>
              <a:t>Note: P-Card holder may contact the Issuing Bank’s Customer Service at the phone number listed in Appendix A, to obtain a missing or lost receipt at the cardholder’s expense.  The charge will appear on the next statement as a bank fee (there will not be a receipt for this fee and the  cardholder may be required to reimburse the cost to the agency). </a:t>
            </a:r>
            <a:endParaRPr lang="en-US" sz="2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Receiving Goods and Services</a:t>
            </a:r>
            <a:endParaRPr lang="en-US" dirty="0"/>
          </a:p>
        </p:txBody>
      </p:sp>
      <p:sp>
        <p:nvSpPr>
          <p:cNvPr id="3" name="Content Placeholder 2"/>
          <p:cNvSpPr>
            <a:spLocks noGrp="1"/>
          </p:cNvSpPr>
          <p:nvPr>
            <p:ph idx="1"/>
          </p:nvPr>
        </p:nvSpPr>
        <p:spPr>
          <a:xfrm>
            <a:off x="152400" y="1600200"/>
            <a:ext cx="7010400" cy="4525963"/>
          </a:xfrm>
        </p:spPr>
        <p:txBody>
          <a:bodyPr>
            <a:normAutofit fontScale="55000" lnSpcReduction="20000"/>
          </a:bodyPr>
          <a:lstStyle/>
          <a:p>
            <a:endParaRPr lang="en-US" sz="1500" dirty="0" smtClean="0"/>
          </a:p>
          <a:p>
            <a:r>
              <a:rPr lang="en-US" sz="4400" dirty="0" smtClean="0"/>
              <a:t>Goods or services received at the time of purchase- The receipt for purchase shall serve as the receiving document. </a:t>
            </a:r>
            <a:r>
              <a:rPr lang="en-US" sz="4400" b="1" dirty="0" smtClean="0"/>
              <a:t>The receipt must contain the P-Card holder’s signature and date. </a:t>
            </a:r>
            <a:r>
              <a:rPr lang="en-US" sz="4400" dirty="0" smtClean="0"/>
              <a:t>A carbon copy of the receipt containing the P-Cardholder signature and date meets this requirement.</a:t>
            </a:r>
            <a:endParaRPr lang="en-US" sz="1600" dirty="0" smtClean="0"/>
          </a:p>
          <a:p>
            <a:r>
              <a:rPr lang="en-US" sz="4400" dirty="0" smtClean="0"/>
              <a:t>All remaining Transactions- The receiving employee should sign the packing slip and provide to the cardholder.</a:t>
            </a:r>
            <a:r>
              <a:rPr lang="en-US" sz="3800" dirty="0" smtClean="0"/>
              <a:t> </a:t>
            </a:r>
            <a:r>
              <a:rPr lang="en-US" dirty="0" smtClean="0"/>
              <a:t> </a:t>
            </a:r>
          </a:p>
          <a:p>
            <a:r>
              <a:rPr lang="en-US" sz="4400" dirty="0" smtClean="0"/>
              <a:t>The cardholder’s and approving official’s authorization on the cardholder’s statement indicates that these products and services were received and approved to be paid with the purchase card.</a:t>
            </a:r>
          </a:p>
          <a:p>
            <a:pPr marL="0" indent="0">
              <a:buNone/>
            </a:pPr>
            <a:endParaRPr lang="en-US" sz="1500" dirty="0"/>
          </a:p>
        </p:txBody>
      </p:sp>
      <p:sp>
        <p:nvSpPr>
          <p:cNvPr id="1026" name="AutoShape 2" descr="data:image/jpeg;base64,/9j/4AAQSkZJRgABAQAAAQABAAD/2wCEAAkGBxQTEhQUExMWFhQXGB4YFhgYGB4cGxoeGhgcHB8eHyMcHyggHRwmHh8dITEhJiorLi4uGh8zODMsNygtMCwBCgoKDg0OGxAQGi4mICYsLCwsLywvLCwsLCw3LCw0LCwsLCwsLCwsLCwsLCwsLCwsLCwsNCwsLCwsLCwsLCwsLP/AABEIANgAwAMBIgACEQEDEQH/xAAcAAACAwEBAQEAAAAAAAAAAAAABgQFBwMCAQj/xABMEAACAQMCAwUFBAYECgsBAAABAgMABBESIQUGMRMiQVFhBzJxgZEUI0KCFVJykqGxVGLB0RYXJDNTc5OUorI0Q1WDs9LT4ePw8Qj/xAAZAQEAAwEBAAAAAAAAAAAAAAAAAQIDBAX/xAAlEQACAgEEAgICAwAAAAAAAAAAAQIRAxIhMVEEQSJhE1IycYH/2gAMAwEAAhEDEQA/ANxooooAooooAooooAooooArnO+FYjqAT9BXSudznQ2CAcHBYZA28RkZHpmgM54Dx3jFzbxz4s4+0GoI6yagMnBOCeo3+BFTHl4wxA+0WUQ8WWJ3PTbZiB19aXeC8c4rcx9rFFa9nqZUJ1gMEOnUuPwnBx8Kmm74wP8Aq7T6yVzucr5NVGJb9lxX/tGD/c//AJK4ScFv3Op+Lyqx6iKCNUHwDEkbevXNVpvuLjqln9ZK+fpHi36tl+89V1z7J0x6LEcu3RyJOL3bKQQQqxxtuPBgCR8qg3XJwjRnbifFdKjJxcsSfQALkk9AB1rx+kOLfq2X7z1y5V5publrgS9kqRP2YaLV3nzvjP4R0+dNU+bJqPRz9jfGrj7de2V00+oKJY0nkMjquRsWJxnDocADqa1+sZvWFtxqwuiQBNqt3JIG5GAd/iBWzV0RdqzGSphRRRViAooooAooooAooooAooooAooooAoornPOqKWdlVR1LEAD5mgOlUHOs7fZmhjJEtwewQg4K6wdbj9hAzfIVKueZbSManuoAOme0X++lvjPPPDg6sbyE4BAw2euM9PhiqzdImKtlnZWqxRpFGMIihVHkAMCu1L6c5WrFRGZpdQyDFBI4I38QuPCpMfG2ZgFs7oqRnWVRAOuxEjq4O2Pd8q46Z0Wi3oqFDdTM29vpXOMtKurHnpVSPlqqTCXwdYUHO2kk7eGcgb1AFL2n8xCys20YE833cXTIz7zfIfxIrjylwf7NZxQn3tOqT9t92+hOPlVPzXy7PPxqCSXDWqprTCnC6OqNnbUXIOfEeG1OVXeySRC5FbnSIzcPMq7SQMJ19HhYhh5j8WPHpWn2vMEH2OK7lkSOKSJJNTsAAGUHx8d8YpHgCrPNCekq9qB5g4STA+Okk+b0rWvBZ1s2e3iFxcWkjWgjfB7MdrqSRARtqDAnpkEHO1bYX6M8i9mtcK5utp+jMgwWRpVMauq9SpbGQNj8CD0Oah2/PttJKEhWWWLUEe4VPuEY9AWJGcnbKggHGcVmvE7l4gLTjECxiVcrIDmJyPJvwSL5+vrvecixpFCsZkSWNQVjdSCrJ4agPHScEHyrqUE+GYSk0jWKKziNRZTWQtXcRz3PZurSvImkxythVdiE7wB7uOlaPVGqdExkpK0FFFFQWCiiigCiiigCiiigCs09tV63ZQQOkotHkDXcqIWCopyF26FmHjt0860uqbnHjS2dlPcPjuIdIPRmIwq+uWIFAYqeZOXogWSzMh6aTFn/nbAqWvtasolzbcPfV092OMY/aUMflirn2XcvD7CJpQDJcu0zdxdgThcfIatse96U5x8OVRhSVHkMAfwrlk43RukzPT7U7p1HZ8In3xpLO5XB+EQ+ua7Nzlxd8KnC0Q/rM5I6fEU+fo8frGj9Hr5n+FV1Lomn2IZ41xxwQILWI7d4nPy6mqO65/4jZ3cUV6YCjAM/Zr0ViVznwIIz8q1g8OHmaWuI8uxSPdF+8Z0ERJ/CijYL5d7L7Y3+FSpL2iGn6ZeJKZEK51EjUh8/T51FRsgEdDvSp7PL+RVkspj9/aNpGerR/gPwxgfArTNI4WXH4ZsuvkHGNa/POsD1byqrVOiyZWcxv2RguegikCyHzjl7jfINob8tXPKpMXEJ0BwtzAJR1wJISI2PlurR+P4aW/aBelLRokUvNcnsIkHUl+p+Q/iRXPhvDL2K2e54h9057GzVM40QySRrK4KE9+Q6RnbABOfCtcSfJnNrguOWeJ/pCWeSeaKYxaoOwWPCJ95kv3mbtA5RSG2wF+NVftTvbeztMw9nFcmRDGIwqscE51hcZTSW67ZK+OKfba3WNFjjULGg0qo6ADyqs4xy1bXLxvNEDJGyujjZsqcgEjqPQ01fKzbR8aKDlkT/arBOIwqpbXLAYnyO1WMA9opGVIVjgAkZJ9K1el3h/BFa8+1mTUyRdiqZJCEtqkPXAY90dPA/JirotvdnK0k9gooooQFFFFAFFFFAFFFcL4yCN+yCmXSezDkhS2NskAkDNAKvHOc5I7pra0s/tbRoGmImEYjLE4U5U5bG+PUUpc+2fE+Kwxw/Z4raLWGkDXGtjjI3wgAA67ZrN4ua+LWktxCB972paf7oMxdvEkDyxj0qanOfHZUOhJMdNSwbg+m3Ws5OV7UXWk1m1tb9VVFaziRFVVUJJJ0GOuUx4bYqVFY3WoF7tceKx26r4eDMzHGd9waxy34hzE4JBuNv1lRf+YCvZ4Zx+YZeeVMbY7bQT+4d/nWOj7RfV9M2ePhrgsTcztk5GdAC+g0oNvjmu8HDwh1Aynb8UjMPoTisTg5R4ywOq9dfQ3Mh/ka8xezG9bJe7VTn9Z2z600r9ibfRsvErlbW3llRCdClwi5JZvAbnxOKXOCiWImCd+0cqJlc/iDnLj8khIx4KUrHeIWlxw+77kxmNuFklK6tK6mACtnz1Afm+NbFNci4tobqHJMf3yAZ7yEYlj9TpzgfrIKONIJ2UfPFu1vNBxKMbwkJOB1aNjjPyzj5imefE8AaFgSQJYG8NQGVPwYEqfRjXR1SaIjZ45U+TK6/wAiDSnyPObaWXhkhJaIl4GP442OfqM5x8fKq8r+ieGSuSH+38Ve7kHZ29imlQ+2JXGGznYae94+C0y81852d1FJZQEXLSoyuUOI4x01O+DjfoACScdOtJYsYLm7upCC8aygaGYmIyqmJHCe7noud91NLHMfLX2SNTBcyp206xldWlO+G3IXGwx9M1f8y/gtmYtbmkcDveK/Z4j2VtcAoCJWlaJmB6ZXR1x4+O1WE3OJs9rgRvcyD7q0g3YHc9528NjvgAeRr3w9rq0tl+1R2whhiA7SOcjuooAwrJ+qPBvKsZ4VzMwvJ7+a3Yxzlh2gU4THQA4wdtKn/wDas1JK6NJSVcmoctWFxFGiy8Q+y9rJJIltCIy33ra8FpAxbGfBfnTFcW/EUA7C+R8eFzCCW+Lxlduv4aQuU7EIouiP8om+8ZuuAx1BR5L02pgkuXZtRY6vA56fDyrmfkSTKUO/BeYe1fsJ07G50a+z1alYdC0bYGsA9dsjIyNxV5WZ3NyJ0CSkq6HXDOo78Tjo23UeBHiMg5ps5W5kW51RSaUuogO1jBJBB6OhIGqNuoPh0O9dWLKpr7KtDBRRRWxAUUUUAVwvrpYo5JXOEjVnY+QUEk/QV3ql5rg7WIQfhkYdp+wpDMPzYC/mJqG6VhKxS5P4ORE9xLqE905nlGfd1e6mcbhVwPiTV6bFfNvrUsg+VGk+VcTduzpSoh/o9fM0fo9fM1M0HyNfdB8jUEkL9Hr5mqnmq8jsrWW4bJ0Durn3mOyr08T19AT4Ux6D5Gso5xuDxHikdgufs1t95ceRYDJB+oTHmW8qtFWyrdErkPg/+SvNcKGlvCZJQR+Fs6V+GDn81c+Tg1lcyWDnKHM1qx/EpPeX9oeXxNONVPMvCjPGpjOJ4WEkDf1h+E/1WGx+VTqt7iqOnDvupJIPw7yw/wCrY95fyOSPgyeeKS+crky8UtorY6J4lJeXGdAYZwRnfAP/ABCmu8umlto7qFMyxAyLGTgnAKyxE74OxH7SCkbk23ljK304BW+kaMN+JWBZh+VtLD8oqd0nIrLovbO3NhZHAM7JqdtPdLEkknfOPXr06VV2HGZ+JIyQ2WFyCZJJCIwVOobhPeyBtUjl3h13e3EtoxaKCGZ3uJ0JBYMxYRqdsZB33O3X1Y+YLCKYw21rEkccJUmQAakVGB0jG+pyPHwyT4UWGoPJOuzOLuelIX+ZmuLyVLCZPs6qO1lIcOJVB2ERwMrnc+R69KY7eFUUIgCqowFHQAVd/ogXSMmwkjHaQOfwvsMdR3WzgjxpPbmKJJnhuP8AJ5E3PaMuk5O2ls71jllLIlJGkoaG0TeJ3giQN5uiD4u4X+3PyqDxjmOOCRYQrSztjRFGMsSegPlmonMXEoprWYQXEZkQB10upOUYOPHzWmb2X8srbW4uWYSXFyBI8uc4DbhVPz38z8BUY8SauREYuTpFHzDyXxie27ZWji7ur7NGzdp54LYwW9AceFcvYXyxPNN+kLiRykWqOJWdixbo2QTsoydj1PwrWUmYHIJqs5VJi4hfQdI5gl3EPIvqSYfvqrdOrMfGu3Hp4SoicHEcaKKK1MwooooCn5s5hisLWS4lOyjugdWY+6o9SazHhHKD3UKXFzf3sc02ZGjjn0omslgoBBIABG1OntR5dtLmzllutY+zxvIjK2CpCnoCdJJOBg9dqxPgfK/FZbeKSO7aONxlFMzjYnyG2/X51nk45LRNFX2dIenEuIf7wP8Ay19/xcJ/2jxH/eB/5az6blTjQOBcyMPMXDf2moknBOOIww9w2MHInyP4tv8ADFZ0/wBi9/RoN57IbaVtUt1eSNjGXkRjjyyY+lcP8Stl/prn96P/ANOki5vePoQG+0b791Fb/lBxUSfmTjUeNb3K56Zjxn/hqal+wuPRoX+JWy/01z+9H/6dVsPIEcfaTcIupHubd9DLIVKPgAsgKqM9ceIyCNjuEK9514ppKyXMyhgRuAuQdjg4B+lPPsi5iQRLaHKTKWdM/wDWBu9t8B4eIGaNTSuwnFsaOV+YkvEO3ZzRnTNEfeRgcfNc+Pyq7qh5q5caZxe2REd/H7w/DOoGCreuPPyx5EeOC82RTW8kr/dvAD9oiPvIV6/EEjAPy61k1e6Lp9nqbjENverblgpuFMhyQFVlGMnPTWB9V9aWucOK3UVnFDDbFrWV1mgnOTpXt9SIdtKgnTpyfcZflx5Bt0v5L26uoo5jKRHGkuVUKCCQGGdDABQGx4HzNNs3FBxC9trRYJIIrEhpI3A/zoGmNRgkMqrqYHx2I2NdMMPFmMsvJ35gvDwrhAUnMxUlz01SSHLH95voKTvZTxDVEYzLGWyzlQGMhLH3mYnA8RjHiN6++0+9F9xBLQE9nEC7kHptgfDrn84qutob63hMFvPGI9WVJXEig+GcYNU8pprQPGej5MbLnm+Nbx7UadShe8zaVDHJbLHYaVxt1JOK68vBbri7zwy4FpEI3K4PbGXUdOemlcZ+OKTH5XgZMOGZySzSE99idySfHNWXBHm4euLIhlL6pIpT3XGANiBlW2Az61zQUIu0bvM5bS4Nd4hZxzrpmjSVd9nRWxnrjI2+VceHcLigGIlKJjZAx0LvnuqchfgMCqflznOC5wjA28/QxSkZJ2zobo438N/SmTFbWzRKL3QVSCZjxm0RQcLbTNIdsaXdAPX3l/lVxNKqKzOwVVGWYnAAHUmovIbpcGe+UHTNpjiJ6mOHUA2D01OzH1AXxq2NblMz+NDdRRRW5yhRRUabiESnS0sakdQXAP8AE0Bnnts4iWjtuHxE9reSqpAztGGGSceGcfIHypoggCIqL7qqFHwAxWf8JkPEeP3F0Bqhs07GIjcatxkHcZ3c/StGKHyP0rmzPejbGtrODW6nqork1gvqKl4r5WJoQG4d5N9RXI2bjp/A1aUUBkPO/DWvuJ21qdXZxJ2kx/VDHOM+BIUAD1zTJzByzHcKhUmKeIDsJV6pjoD5r6epqfZ8P0TXMzD72eTLb5wqDQig4G2kA/E1Oq7lxRVIoeVuPGYNFMNF5DtMnTOOjr/VIwfTPwqv9ofJovUeeHCXQXv+CzquDhv64wCCeuAPIj7zvy88mm7tTou4O8pA3kUDdfjjpnr08ai8uc8i5tZtYC3UUTsyHYPpU7jx+I8Ksr/lEh9Mq+DcvXEPCE4jZXeIwjPNBOBp1I7IxQjzI2Xqdt8nFXXLH+Q2Zml/zhVppieupwT9QCB8aruX7tpuHcLsV/zY7S6uD6LcSCNDt4vv+X0qF7U+JHs0tY8l5DrdQMnQvT+Iz+Wu6Oys52U1n2kVrJxFiheaXGlsksC3RSOh6+HRafbGyUorMDkgEg+Gd8fKlDlW0jmW1R5HkMa9qEZgVTwG2Mj0GdsGn0OCSM7jGR5Z6V5nkzTl8f8AS6K/iNoANSjA8QP51R3V+Ij94NKE4D9V/N+r/Km0jNLXM3Df8mnyRoCEjPp0+eaxxtXTJPMsaSJhgHQ7jxHxH99VfG+M3tkoltrmXRqw6SN2gGcYPfycbY6+NeuVrRUt42XPfQMwLEjJ8QD0+VXfELBfs0zTe72bEj8uxrVS0SAzf4D3nEUt3vL8G2dUkeCGLs9YIDAE6j6b/TBrS7O1SJFjjUIiAKqqMAAdAKhcs/8AQ7X/AFEf/hrVnXoVRVtvkKKKKEBWGcOS34lxbiUvYLNEuhEZl1DK5UkeWcfQVtXE7MTQyRFmQSIU1IcMNQxkHwNfme/4zf8AA5HsEaMKrFw2gZkDdHO53IAGPDGKrNNqkTFpPc1IcnWn9Ag/2dSrTli3ibVHZwo2MZQFTjyyDmsktvbDxBQdQhf4p0+hqVB7abwHvQwMPLDD+RrD8czXXE1x+DIzA9nIpHTRcSL67gNg/OpK8NHiZ/8Abv8A31ksXtvmyNVpER44dgfkTkD6GpI9uJ/oI/2//wAdR+OZOuJsK9P76+1lf+Oy3/o0v1X++qWX2hvxDiNnGo7K2WVTpJ3Zh4uemx6Dw69aj8chrRqV53HCno/ut4E9dP7WN8eNfK9OiSIYpRqjb6qQcgjyIO4I6Gq63uSkv2aY5lC6kfGBMn6y/wBYdGXwO/QiqFjnzJxdbS2lnb8A7o82Oyj6/wAM1kfJrWqie84lay3ETNpXswMK5OolsuuBvgfGrb2vcXMs0VlH3ipDMB4u+yr8QD/xV5k4TdxyW/B7iNEQYmd0JOuPLPv+YFfDcD0rqww2McjtjLyXw9IoXmCCMTsZQngkf4B+7ufjVbypYm8bivEnHcjgkig8t0K59cIPq/pUr2icU7C07NB35vu1HkuN/wCG3zq35S4mvD4Lbh08IeK67jMpGsSSDvhlIwyb4DDcY6GuifFIzE/2dQCKASHGX1MflsBTBypcmVJpT+OViPgvdH8Bmk/tDZQ3tuT37eVo1/M2kH+2nDk637O2jQ9Qoz8SMn+Jry80atvs0ReUu8/ylbGXSMliqdM+8wFMVcL61WWN43911Kn51zwdSTJInDOF9mqBjkqoA28gBn41Qe0TmGOKF7cd6WQYIB91T4n4+VSeEce7K1m7fd7Q9k/9fGyY9T0qz9j/ACKl1r4lfJ2jSPqhRh3cA7uQeu+wHQBfHO3ThxOU7l6Ktmt8s/8AQ7X/AFEf/hrVlRRXeVCiiigCsJsuHRcZ4pxC4lUSQwlYYwTjOCQDsendJ+fhWqe0Ljf2Ph9zN+IIVT9p+6v0Jz8qT/ZHwvsOGxZGGlJlb82y/wDCBWeWVRLwVshSezyxXraj95v768f4BcP/AKMP3m/vrQq4yWqnw+lc2t9mtIQ/8AuH/wBGH7zf30f4BcP/AKMP3m/vpxk4efwnPx2qLJEV6jFNT7FISOP8o8Pt7aaY2w7kZI7zdcYUfNiBSDH7O7h7KO5iIdnGoxdG0/hIOcEkb42+daLz2pna1sVxmeTXJ6Rxbk9f/wBxTYigAADAAwB5AdKuptIrpTZlnIftCKlba9OAO6szdRjor5+mr6+daRxfh63MQXVpdSHglG5jfqGGDup6EeINUfOHJMN6C20c/hKBnPowyNW22eo/hShwTj9zwmVbW+Um3OdDjfSM9VP4lz1XqM/AGaUt48jdbM7ezPl+WTjkr3hAa1LTSknGW/CQDuV3DZ6YA8xll4PP9quLq/I3nkKRb5xFEdC4+JGagc9ok5sZLaQi4lYpFLG+Puira+hGRgkfMjxqZzLxBbKyYphSqiOIeuNI+g3+VdeF2tRlJU6F6Lg78Z4u0McpiitlJ7TTqwVYdBkDJc7b9Fz4YrTOXvZiIbqO6ubt7togeyV0ChSfxdTnHh671H9g/L5t+H9u+e0uj2hz10gkL9R3vzVpVQ3ZBgPtb5dK8XjZdoroLJIB0LQ7E/TH1PnV3wxMJnzNefaNKW4s2ojTFarj/vHJJz4e5/GvfDP82Pif515/lPei0SVXxmAGT0G5+VfaQOeucwoNvbMCx2kkG+B+qvr5nwrnhBzdItZT8ocOl4rem21YiklNxMRuQqnff82kepFfqm0tliRI41CoihVUdAFGAPpSB7E+UPsVmJpFxcXADtnqqdUX02OT6n0rRa9ZJLgzCiiipAUVjHMPtxNveSxR2qywodIYuUZ8D3hlSAM9NjkfGrHhHtytZR37a4QgZbSBIAfLIwT8cCgK/wBu/Emnms+GRbtK4eTG5GTpUEeA95j8BWhwQhFVF91VCj4AYrCuAczwXHHHvbuXs0BbstedttKA7d0Bcn41u0UgZQykMp3BByD8COtc2Z7muPg9UUUViahRRUbiVwY4pHUZZVOlf1m6KPHq2BQCnbQCS+urnHdXFtD8E3kI+MhI/L6VcVHsLURRqnkNz5sd2PxLEn51IqWyEFVvMMcBtpTcqrQqpZgfTxHkfLFWVZ/7U74ydhYRnvzOGfHgue7kfHf8tWgrdESdIXvZvwqYXAmZJFtxG7Q6jlfvCBt8VzuP1RUjneU3d/b2K7qpBfHmRk/RP5+lO1zMlpbFvwQx7D9kYA+ZwPnVB7IeRouIi4vbxWIaTEemRlIb3mOVIPiB8jXov4qjmHHk3j8g4p9hRmeFbcvIrHPZFSoXTnfcEArnHeBGMb6dVByxyda2DSNbIytLjWWdnJxnHvE+Zq/rNu2SYP7absx3c4X35IoUQDqSTJnHy/mKurKLTGgPUKNXxxv/ABqj5lEd/wAdklTvQ2qqjN1VpFJwB54JP7p9KYq87yWtVIujzI+kFvIE79Nhmsc5e4VJJKl1gCNbmIfEtKM4+GR9a1Dme+EVrI3UsNCD9Zn2AFUlxYdjwlkXZo015XYh1YNqBG+x3z6VGCWhX20gz9EUUrez/mFrq3CTbXUSJ2w6Z1LlXx4at8/1lYeFNNegne6KBRRRUgh8R4VBOpWaGORT4OobqMeI22pN4p7IuGynUkb279Q0L6SDtuAcgdPLxp+ooDJLr2WXS7C4gvI/BLqLD4z07RSTnpvjc+FU3EODXvD4JHtLWeCXIJSJu2hfPvEDwIG2dIPhvit0oqW7VMH5o4VzvxOVmR76KCQHTomQKc/NcZz4VdPd8fB2nhI8Dhdx+7Wuc1cl2fEFIuIQXxgSL3ZF8sEdceRyKzHiPs34lw/LcOuPtMX+hkGGHwBOk9Oo0/DaoUYe0TqfZY8F9oRR1g4nH9nlPuyj/Mv08fwn6j4U28RkV0TBDKSHUg5Bx0Ixsd9/kKyKPnmGTNvf2zRHo4YEgH1UgMv9lev0HcW47fhVyXhJyYdWpT54ySCfQ4PrWc/HT3gXWTs0+ikPgntC1sI5YiJOjKSEcHbbDYDeO+VO3u702cN41BOSscg1jrG2VkHxVsNXPKElyjRSTJs0qorMxwqgsxPgAMk/Ssn5QP27ic962dKHuA+o0qPkozjzxV/7XeNCK1EAOHnO+OoRSCfkTgfWvXIVh9msUMndLZlfO2AemfygH510+NDezPI/RT+1HiJYQ2ce7yMGYfPCj5tv8q3Xk3gS2VlBbLv2ad44xqY95j82JrE/ZXw9uI8ZkvXz2UB1rttn3Y19MDvfl9a/QrMACTsBuTWsnbMz7RWL8W9qjS3cqW13Db28fcR3j7VpWzuwGV0p4Dc9M+O3fmjne4WwuEmw2uL7q6twy4fK6Q6gkx58HDEdBWeuN0W0OrKW4mNhxO7tZI9CTSNPA2fe1nONvn8NOPKmJTkZ8xSJzXPeNJaS3Mgmht9hIFw4DY3k8zt71N3DrgaMEgY6ZPhXB5Ci3qj7LU1szOLfjLy3FtbSgqLdmXGfeZcgZ+A2rQbeMSwvE3Qgg+OzVysuX45ry4i0gNeWxMUoO6SwMrDG/Q90n9j1NUnAuMyJK9vcJ2d1H3XVttWPEfz+ByNqvkjqgpRKobZLx7aRLuJS7xAhkBx2kbY1L5ZGAwz4j1rT+A8ahvIEngcPG42PiD4gjwI8RWF8zczBEESlUmlIRWY91AxwXbbYAf8A3atf9n/KkXDrRYom7Qt35JPB2IG48lxjHpWvjalHchjLRRRXSQFFFFAFFFFAFFFFAZ17Zbuwhgja7gSWVm0xDA1YBGs5xnCg9PMisX5d4fLHeyw2waQhDJGVl0M0YGruDdXcqdgykbdKuv8A+h5AeKIM5xboD6d+Q/yIPzq85y4V9iXhvELRSWt4UWRc4zGF2JOep1MviTkdcVZFZOtin4Gq8auJLZ7ZiUVis5wsqhdgHwNOrO2Nht0qDx7gt3w8aLmEXdsg2LAh4xsBhveQdOmVpl9hPHLa3acT3EYknVZNTsBuHkBQlurYAf8ANW0XQhuIyodGBGxBBxnoaX2SfmSXgw4ge1trkytGqjsLjaRVB93V0Zdzv64zTJHfXvEFksYrMwzAKsrl+5Gh8TtnvAYGM7Zqq5p4e3CeJrOi/dOxyq7DcYZfLB94f+1aJ7JGVLC4vXOTLLJI5PULH0GT5AGrLorkk0rDkZk4HH9nu4WRZGy14CGhLHOlTjvRgAADV1JPStOvxrhk0HdkbSRv1U4x51m1rdT8U4ddvcJHHbTRP2KqS0nd7ysegGCAceJHhV57GeIyT8Jt2kOpl1Rg+OlGIXPqBgfKqyVCEm9mZTyUEe0ETqC8bMkiOu6nWSAcj/7irBITbyIEANs/ceM9EJBxjyRvdIO2SDTr7RuUGEn6QtFHaKD9pjG3bJj3vLWoG2evnS5byB1V03VgCpHiDXnZouEr9M9DFJSjXtEOaz0W8kXvqFcJkZyhBKj1IUhfiKoLK+uQYLf7HI87qAgDrliq7nA90eO/Sm0+nXwpm9kHBHSKW8nA+0XDEbHZEjYqFHpkE/SpwR1t2VzpJIr/AGfcq3jXa3d9H2CwJoghDBsswwzkg46bfP03sPa1yOl5GLpZRBPbqW7QjZkG5BxvkdQfl45F5zzzelhENKdtcSHEUAOGbfdjgHCDxJ+HjWVce4/xm6jeKXsBDL3XSPGtVPUAnxrruEFRzKMpcIqeTeGloXe5i1SO5OZFGorpAHXoOtah7MJmhmurBnJjiWOW3B3KpIGDKDn3FYbfteVJLyR2luNTns4xgFjlj5D1PpTl7M7FnuJr0HMUsKRrk/q4IC4HugdSepb0rmwybm36OjLFKCXs0aiiiuw5QooooAooooAoqPcmUe4EPoSQaprvjM6bGEKfPcigKn2qcirxK37mlbmPeNyOo8UY4zpPX0NZ7wXjHEY1+z3VhJM8eFV9SqpUDYHUMHHmPptWpJxu4b3YwfgpNeWlupBvEGHqg/tqU2uAL/BuW+H9nIbyKKaaZ+1k+77qHAARD10qPHxJJ2yAId57PuDMcos0LDOGjZgQfAjOdx4VZSdTkY9BXmoAoca9ngkRo04pcNDkMEmiEhyBudesHr07o/tqr9n/ADIp4ddcN1Rq+mURtI2kN2mRn0wfD1FaJSTzP7OYrqQzRuYWb38JqQnzxkYJqU6IaTPEXMxs+FtZO8ZneIwQJBLrbU+V1sQAEG+wyc4p05IZ7CxhtgBqUFnY795m1HHoM4+WaU+UuQYrN+1d+2lHuErpCeoGT3vXwpwo3YSo4c3XtzNayokzIWGCyjcL+LABGTjPjWXcP5DUMj/aTJHs2kJgMOvXWdj8K1jNLd9wiWN3e2EbI/eaJ2KYYncoQpAB6kHxz51jlU2vizXG4X8kcDdqrOrEKFXXn+r0J+R/mPOnbkrmJVsYfu2ywZ1GR0d2cZPhsQelZlwnlG4maI3pVIolKCNGy0gJyFYjbTsPjp6eWgqAAAOg2HyquHFo3ZbLk17C1zxcXr3izwWqzDsuzPeC4GvVgEnx28D0FVcV1f573DWA9JkJ/jT1RV5YoSdtFY5JRVJidwuwnmvIpZ7doY4o3wHdWDOxAGy+mevlTrBMyboSvw2rnX0CrxioqkUlJydsuLXmKRfeAcfQ0xcOvRKmsAjfGD6UpQcImbohHx2/nTXwi1MUQU4zvnFSQTKKKKAKKKKAKKKKAK4XsDOhVW052Jxnb60UUAuTctyD3WVv4VGXgcxONGPXIxXyigLqy5eRcFzrP0H/AL1cKgAwAMeXhRRQHL7FH/o0/dFAso/9Gn7ooooDr2Y8h9KOzHkPpRRQB2Y8h9K8SWyN1RT8QDRRQEd+FQnP3a7+W1cH4BCfAj4GvlFAfYuAwg+6T8TU+G3VNlUD4CiigOtFFFAf/9k="/>
          <p:cNvSpPr>
            <a:spLocks noChangeAspect="1" noChangeArrowheads="1"/>
          </p:cNvSpPr>
          <p:nvPr/>
        </p:nvSpPr>
        <p:spPr bwMode="auto">
          <a:xfrm>
            <a:off x="0" y="-1220788"/>
            <a:ext cx="1828800" cy="20574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ttp://www.wellingtons.com.au/images/receiving.gif"/>
          <p:cNvPicPr>
            <a:picLocks noChangeAspect="1" noChangeArrowheads="1"/>
          </p:cNvPicPr>
          <p:nvPr/>
        </p:nvPicPr>
        <p:blipFill>
          <a:blip r:embed="rId2" cstate="print"/>
          <a:srcRect/>
          <a:stretch>
            <a:fillRect/>
          </a:stretch>
        </p:blipFill>
        <p:spPr bwMode="auto">
          <a:xfrm>
            <a:off x="6629400" y="2971800"/>
            <a:ext cx="2295525" cy="257175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fedpolynasonline.com/nasnew/icons/confirmation.gif" hidden="1"/>
          <p:cNvPicPr>
            <a:picLocks noChangeAspect="1" noChangeArrowheads="1"/>
          </p:cNvPicPr>
          <p:nvPr/>
        </p:nvPicPr>
        <p:blipFill>
          <a:blip r:embed="rId2" cstate="print"/>
          <a:srcRect/>
          <a:stretch>
            <a:fillRect/>
          </a:stretch>
        </p:blipFill>
        <p:spPr bwMode="auto">
          <a:xfrm>
            <a:off x="609600" y="0"/>
            <a:ext cx="8077199" cy="7006443"/>
          </a:xfrm>
          <a:prstGeom prst="rect">
            <a:avLst/>
          </a:prstGeom>
          <a:noFill/>
        </p:spPr>
      </p:pic>
      <p:sp>
        <p:nvSpPr>
          <p:cNvPr id="2" name="Title 1"/>
          <p:cNvSpPr>
            <a:spLocks noGrp="1"/>
          </p:cNvSpPr>
          <p:nvPr>
            <p:ph type="title"/>
          </p:nvPr>
        </p:nvSpPr>
        <p:spPr>
          <a:xfrm>
            <a:off x="457200" y="381000"/>
            <a:ext cx="8229600" cy="1143000"/>
          </a:xfrm>
        </p:spPr>
        <p:txBody>
          <a:bodyPr/>
          <a:lstStyle/>
          <a:p>
            <a:r>
              <a:rPr lang="en-US" dirty="0" smtClean="0"/>
              <a:t>Payment Confirmation</a:t>
            </a:r>
            <a:endParaRPr lang="en-US" dirty="0"/>
          </a:p>
        </p:txBody>
      </p:sp>
      <p:sp>
        <p:nvSpPr>
          <p:cNvPr id="3" name="Content Placeholder 2"/>
          <p:cNvSpPr>
            <a:spLocks noGrp="1"/>
          </p:cNvSpPr>
          <p:nvPr>
            <p:ph idx="1"/>
          </p:nvPr>
        </p:nvSpPr>
        <p:spPr>
          <a:xfrm>
            <a:off x="457200" y="1676401"/>
            <a:ext cx="8229600" cy="4648200"/>
          </a:xfrm>
        </p:spPr>
        <p:txBody>
          <a:bodyPr>
            <a:normAutofit fontScale="92500" lnSpcReduction="10000"/>
          </a:bodyPr>
          <a:lstStyle/>
          <a:p>
            <a:r>
              <a:rPr lang="en-US" b="1" dirty="0" smtClean="0"/>
              <a:t>Payment Confirmation- </a:t>
            </a:r>
            <a:r>
              <a:rPr lang="en-US" dirty="0" smtClean="0"/>
              <a:t>A payment confirmation must be obtained for internet or payment over the phone purchases. The payment confirmation can be part of the receipt or accompanying the receipt. When the purchase card is used to pay for an invoice, then the supporting documentation must be accompanied by a payment confirmation or the payment confirmation number must be written on the invoice.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61" y="495300"/>
            <a:ext cx="8229600" cy="1143000"/>
          </a:xfrm>
        </p:spPr>
        <p:txBody>
          <a:bodyPr/>
          <a:lstStyle/>
          <a:p>
            <a:r>
              <a:rPr lang="en-US" dirty="0" smtClean="0"/>
              <a:t>Open Books</a:t>
            </a:r>
            <a:endParaRPr lang="en-US" dirty="0"/>
          </a:p>
        </p:txBody>
      </p:sp>
      <p:sp>
        <p:nvSpPr>
          <p:cNvPr id="3" name="Content Placeholder 2"/>
          <p:cNvSpPr>
            <a:spLocks noGrp="1"/>
          </p:cNvSpPr>
          <p:nvPr>
            <p:ph idx="1"/>
          </p:nvPr>
        </p:nvSpPr>
        <p:spPr>
          <a:xfrm>
            <a:off x="342900" y="1638300"/>
            <a:ext cx="8229600" cy="1905000"/>
          </a:xfrm>
        </p:spPr>
        <p:txBody>
          <a:bodyPr/>
          <a:lstStyle/>
          <a:p>
            <a:pPr lvl="1"/>
            <a:r>
              <a:rPr lang="en-US" sz="2000" dirty="0" smtClean="0"/>
              <a:t>All transactions are listed on the  State of Oklahoma Open Books website, listing</a:t>
            </a:r>
          </a:p>
          <a:p>
            <a:pPr lvl="2"/>
            <a:r>
              <a:rPr lang="en-US" sz="1800" dirty="0" smtClean="0"/>
              <a:t>Cardholder’s last name, first initial</a:t>
            </a:r>
          </a:p>
          <a:p>
            <a:pPr lvl="2"/>
            <a:r>
              <a:rPr lang="en-US" sz="1800" dirty="0" smtClean="0"/>
              <a:t>Merchant Name</a:t>
            </a:r>
          </a:p>
          <a:p>
            <a:pPr lvl="2"/>
            <a:r>
              <a:rPr lang="en-US" sz="1800" dirty="0" smtClean="0"/>
              <a:t>Amount of transaction</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0"/>
            <a:ext cx="81534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trustforgeneral.com/wp-content/uploads/2013/01/en_construction.jpg" hidden="1"/>
          <p:cNvPicPr>
            <a:picLocks noChangeAspect="1" noChangeArrowheads="1"/>
          </p:cNvPicPr>
          <p:nvPr/>
        </p:nvPicPr>
        <p:blipFill>
          <a:blip r:embed="rId2" cstate="print"/>
          <a:srcRect/>
          <a:stretch>
            <a:fillRect/>
          </a:stretch>
        </p:blipFill>
        <p:spPr bwMode="auto">
          <a:xfrm>
            <a:off x="3733800" y="1447800"/>
            <a:ext cx="5276850" cy="5276851"/>
          </a:xfrm>
          <a:prstGeom prst="rect">
            <a:avLst/>
          </a:prstGeom>
          <a:noFill/>
        </p:spPr>
      </p:pic>
      <p:sp>
        <p:nvSpPr>
          <p:cNvPr id="2" name="Title 1"/>
          <p:cNvSpPr>
            <a:spLocks noGrp="1"/>
          </p:cNvSpPr>
          <p:nvPr>
            <p:ph type="title"/>
          </p:nvPr>
        </p:nvSpPr>
        <p:spPr/>
        <p:txBody>
          <a:bodyPr/>
          <a:lstStyle/>
          <a:p>
            <a:r>
              <a:rPr lang="en-US" dirty="0" smtClean="0"/>
              <a:t>Construction &amp; Properties (CAP)</a:t>
            </a:r>
            <a:endParaRPr lang="en-US" dirty="0"/>
          </a:p>
        </p:txBody>
      </p:sp>
      <p:sp>
        <p:nvSpPr>
          <p:cNvPr id="3" name="Content Placeholder 2"/>
          <p:cNvSpPr>
            <a:spLocks noGrp="1"/>
          </p:cNvSpPr>
          <p:nvPr>
            <p:ph idx="1"/>
          </p:nvPr>
        </p:nvSpPr>
        <p:spPr>
          <a:xfrm>
            <a:off x="381000" y="1143000"/>
            <a:ext cx="8229600" cy="5638800"/>
          </a:xfrm>
        </p:spPr>
        <p:txBody>
          <a:bodyPr>
            <a:normAutofit/>
          </a:bodyPr>
          <a:lstStyle/>
          <a:p>
            <a:pPr fontAlgn="t"/>
            <a:r>
              <a:rPr lang="en-US" sz="2800" b="1" dirty="0" smtClean="0"/>
              <a:t>Is there a maximum dollar project amount where an agency is not required to go through CAP to enter into a contract and pay by P-Card?</a:t>
            </a:r>
            <a:r>
              <a:rPr lang="en-US" sz="2800" dirty="0" smtClean="0"/>
              <a:t> </a:t>
            </a:r>
          </a:p>
          <a:p>
            <a:pPr lvl="1" fontAlgn="t"/>
            <a:r>
              <a:rPr lang="en-US" sz="2400" dirty="0" smtClean="0"/>
              <a:t>Yes, public construction contracts for less than Five Thousand Dollars ($5,000.00) for minor maintenance or minor repair work may be negotiated with a qualified contractor by the agency.  However, no work shall be started until a written contract is executed and proof of insurance has been provided by the contractor                    to the awarding public agency.  DCAM/CAP –                        Form M601 Contract for Minor Construction                   Work is available for use.</a:t>
            </a:r>
          </a:p>
          <a:p>
            <a:pPr marL="0" indent="0">
              <a:buNone/>
            </a:pPr>
            <a:r>
              <a:rPr lang="en-US" dirty="0" smtClean="0"/>
              <a:t>		Questions</a:t>
            </a:r>
            <a:r>
              <a:rPr lang="en-US" dirty="0"/>
              <a:t>?</a:t>
            </a:r>
            <a:r>
              <a:rPr lang="en-US" dirty="0" smtClean="0"/>
              <a:t>  call 521-2112</a:t>
            </a:r>
            <a:endParaRPr lang="en-US" dirty="0"/>
          </a:p>
        </p:txBody>
      </p:sp>
      <p:pic>
        <p:nvPicPr>
          <p:cNvPr id="4" name="Picture 3"/>
          <p:cNvPicPr>
            <a:picLocks noChangeAspect="1"/>
          </p:cNvPicPr>
          <p:nvPr/>
        </p:nvPicPr>
        <p:blipFill>
          <a:blip r:embed="rId3"/>
          <a:stretch>
            <a:fillRect/>
          </a:stretch>
        </p:blipFill>
        <p:spPr>
          <a:xfrm>
            <a:off x="7315200" y="4572000"/>
            <a:ext cx="1504921" cy="130968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685800"/>
            <a:ext cx="3624390" cy="769441"/>
          </a:xfrm>
          <a:prstGeom prst="rect">
            <a:avLst/>
          </a:prstGeom>
          <a:noFill/>
        </p:spPr>
        <p:txBody>
          <a:bodyPr wrap="none" rtlCol="0">
            <a:spAutoFit/>
          </a:bodyPr>
          <a:lstStyle/>
          <a:p>
            <a:r>
              <a:rPr lang="en-US" sz="4400" b="1" dirty="0" smtClean="0"/>
              <a:t>Agency Assets </a:t>
            </a:r>
            <a:endParaRPr lang="en-US" sz="4400" b="1" dirty="0"/>
          </a:p>
        </p:txBody>
      </p:sp>
      <p:sp>
        <p:nvSpPr>
          <p:cNvPr id="4" name="TextBox 3"/>
          <p:cNvSpPr txBox="1"/>
          <p:nvPr/>
        </p:nvSpPr>
        <p:spPr>
          <a:xfrm>
            <a:off x="838200" y="1828800"/>
            <a:ext cx="7674409" cy="3046988"/>
          </a:xfrm>
          <a:prstGeom prst="rect">
            <a:avLst/>
          </a:prstGeom>
          <a:noFill/>
        </p:spPr>
        <p:txBody>
          <a:bodyPr wrap="none" rtlCol="0">
            <a:spAutoFit/>
          </a:bodyPr>
          <a:lstStyle/>
          <a:p>
            <a:r>
              <a:rPr lang="en-US" sz="2400" dirty="0" smtClean="0"/>
              <a:t>Each agency has an Asset or Inventory Manager</a:t>
            </a:r>
          </a:p>
          <a:p>
            <a:endParaRPr lang="en-US" sz="2400" dirty="0"/>
          </a:p>
          <a:p>
            <a:r>
              <a:rPr lang="en-US" sz="2400" dirty="0" smtClean="0"/>
              <a:t>Please check with them for the specifics of your agency</a:t>
            </a:r>
          </a:p>
          <a:p>
            <a:r>
              <a:rPr lang="en-US" sz="2400" dirty="0"/>
              <a:t>f</a:t>
            </a:r>
            <a:r>
              <a:rPr lang="en-US" sz="2400" dirty="0" smtClean="0"/>
              <a:t>or reporting</a:t>
            </a:r>
          </a:p>
          <a:p>
            <a:endParaRPr lang="en-US" sz="2400" dirty="0"/>
          </a:p>
          <a:p>
            <a:r>
              <a:rPr lang="en-US" sz="2400" dirty="0" smtClean="0"/>
              <a:t>52 agencies currently utilize the asset management module </a:t>
            </a:r>
          </a:p>
          <a:p>
            <a:r>
              <a:rPr lang="en-US" sz="2400" dirty="0" smtClean="0"/>
              <a:t>in People Soft – for those that do, the following information</a:t>
            </a:r>
          </a:p>
          <a:p>
            <a:r>
              <a:rPr lang="en-US" sz="2400" dirty="0" smtClean="0"/>
              <a:t>is required to be entered into the Works transaction:</a:t>
            </a:r>
            <a:endParaRPr lang="en-US" sz="2400" dirty="0"/>
          </a:p>
        </p:txBody>
      </p:sp>
    </p:spTree>
    <p:extLst>
      <p:ext uri="{BB962C8B-B14F-4D97-AF65-F5344CB8AC3E}">
        <p14:creationId xmlns:p14="http://schemas.microsoft.com/office/powerpoint/2010/main" val="24474546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484" y="2057400"/>
            <a:ext cx="6584303" cy="2246769"/>
          </a:xfrm>
          <a:prstGeom prst="rect">
            <a:avLst/>
          </a:prstGeom>
          <a:noFill/>
        </p:spPr>
        <p:txBody>
          <a:bodyPr wrap="none" rtlCol="0">
            <a:spAutoFit/>
          </a:bodyPr>
          <a:lstStyle/>
          <a:p>
            <a:r>
              <a:rPr lang="en-US" sz="2000" dirty="0" smtClean="0"/>
              <a:t>For assets costing less than $25,000 use a profile ending in 01</a:t>
            </a:r>
          </a:p>
          <a:p>
            <a:r>
              <a:rPr lang="en-US" sz="2000" dirty="0" smtClean="0"/>
              <a:t>in the GL09 field.</a:t>
            </a:r>
          </a:p>
          <a:p>
            <a:endParaRPr lang="en-US" sz="2000" dirty="0"/>
          </a:p>
          <a:p>
            <a:r>
              <a:rPr lang="en-US" sz="2000" dirty="0" smtClean="0"/>
              <a:t>For assets costing $25,000 or more use a profile ending in 05 </a:t>
            </a:r>
          </a:p>
          <a:p>
            <a:r>
              <a:rPr lang="en-US" sz="2000" dirty="0"/>
              <a:t>o</a:t>
            </a:r>
            <a:r>
              <a:rPr lang="en-US" sz="2000" dirty="0" smtClean="0"/>
              <a:t>r higher in the GL09 field.</a:t>
            </a:r>
          </a:p>
          <a:p>
            <a:r>
              <a:rPr lang="en-US" sz="2000" b="1" dirty="0" smtClean="0"/>
              <a:t>Reporting </a:t>
            </a:r>
            <a:r>
              <a:rPr lang="en-US" sz="2000" b="1" dirty="0"/>
              <a:t>threshold for non-IT assets is $2,500.00</a:t>
            </a:r>
          </a:p>
          <a:p>
            <a:endParaRPr lang="en-US" sz="2000" dirty="0"/>
          </a:p>
        </p:txBody>
      </p:sp>
      <p:sp>
        <p:nvSpPr>
          <p:cNvPr id="3" name="TextBox 2"/>
          <p:cNvSpPr txBox="1"/>
          <p:nvPr/>
        </p:nvSpPr>
        <p:spPr>
          <a:xfrm>
            <a:off x="3124200" y="457200"/>
            <a:ext cx="3383619" cy="769441"/>
          </a:xfrm>
          <a:prstGeom prst="rect">
            <a:avLst/>
          </a:prstGeom>
          <a:noFill/>
        </p:spPr>
        <p:txBody>
          <a:bodyPr wrap="none" rtlCol="0">
            <a:spAutoFit/>
          </a:bodyPr>
          <a:lstStyle/>
          <a:p>
            <a:r>
              <a:rPr lang="en-US" sz="4400" dirty="0" smtClean="0">
                <a:latin typeface="+mj-lt"/>
              </a:rPr>
              <a:t>Non-IT Assets</a:t>
            </a:r>
            <a:endParaRPr lang="en-US" sz="4400" dirty="0">
              <a:latin typeface="+mj-lt"/>
            </a:endParaRPr>
          </a:p>
        </p:txBody>
      </p:sp>
      <p:sp>
        <p:nvSpPr>
          <p:cNvPr id="4" name="TextBox 3"/>
          <p:cNvSpPr txBox="1"/>
          <p:nvPr/>
        </p:nvSpPr>
        <p:spPr>
          <a:xfrm>
            <a:off x="680484" y="1228413"/>
            <a:ext cx="7498207" cy="707886"/>
          </a:xfrm>
          <a:prstGeom prst="rect">
            <a:avLst/>
          </a:prstGeom>
          <a:noFill/>
        </p:spPr>
        <p:txBody>
          <a:bodyPr wrap="none" rtlCol="0">
            <a:spAutoFit/>
          </a:bodyPr>
          <a:lstStyle/>
          <a:p>
            <a:r>
              <a:rPr lang="en-US" sz="2000" dirty="0" smtClean="0"/>
              <a:t>Asset account codes begin with 541 (refer to the Statewide </a:t>
            </a:r>
            <a:r>
              <a:rPr lang="en-US" sz="2000" dirty="0"/>
              <a:t>A</a:t>
            </a:r>
            <a:r>
              <a:rPr lang="en-US" sz="2000" dirty="0" smtClean="0"/>
              <a:t>ccounting</a:t>
            </a:r>
          </a:p>
          <a:p>
            <a:r>
              <a:rPr lang="en-US" sz="2000" dirty="0" smtClean="0"/>
              <a:t>Manual Appendix 4)</a:t>
            </a:r>
            <a:endParaRPr lang="en-US" sz="2000" dirty="0"/>
          </a:p>
        </p:txBody>
      </p:sp>
      <p:pic>
        <p:nvPicPr>
          <p:cNvPr id="6" name="Picture 5"/>
          <p:cNvPicPr>
            <a:picLocks noChangeAspect="1"/>
          </p:cNvPicPr>
          <p:nvPr/>
        </p:nvPicPr>
        <p:blipFill>
          <a:blip r:embed="rId3"/>
          <a:stretch>
            <a:fillRect/>
          </a:stretch>
        </p:blipFill>
        <p:spPr>
          <a:xfrm>
            <a:off x="4114799" y="4038598"/>
            <a:ext cx="1981201" cy="2766498"/>
          </a:xfrm>
          <a:prstGeom prst="rect">
            <a:avLst/>
          </a:prstGeom>
        </p:spPr>
      </p:pic>
      <p:pic>
        <p:nvPicPr>
          <p:cNvPr id="7" name="Picture 6"/>
          <p:cNvPicPr>
            <a:picLocks noChangeAspect="1"/>
          </p:cNvPicPr>
          <p:nvPr/>
        </p:nvPicPr>
        <p:blipFill>
          <a:blip r:embed="rId4"/>
          <a:stretch>
            <a:fillRect/>
          </a:stretch>
        </p:blipFill>
        <p:spPr>
          <a:xfrm>
            <a:off x="762000" y="4038598"/>
            <a:ext cx="1981200" cy="2766498"/>
          </a:xfrm>
          <a:prstGeom prst="rect">
            <a:avLst/>
          </a:prstGeom>
        </p:spPr>
      </p:pic>
    </p:spTree>
    <p:extLst>
      <p:ext uri="{BB962C8B-B14F-4D97-AF65-F5344CB8AC3E}">
        <p14:creationId xmlns:p14="http://schemas.microsoft.com/office/powerpoint/2010/main" val="3592535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762000"/>
            <a:ext cx="4864473" cy="769441"/>
          </a:xfrm>
          <a:prstGeom prst="rect">
            <a:avLst/>
          </a:prstGeom>
        </p:spPr>
        <p:txBody>
          <a:bodyPr wrap="none">
            <a:spAutoFit/>
          </a:bodyPr>
          <a:lstStyle/>
          <a:p>
            <a:r>
              <a:rPr lang="en-US" sz="4400" b="1" dirty="0"/>
              <a:t>Activating your card</a:t>
            </a:r>
          </a:p>
        </p:txBody>
      </p:sp>
      <p:sp>
        <p:nvSpPr>
          <p:cNvPr id="5" name="Rectangle 4"/>
          <p:cNvSpPr/>
          <p:nvPr/>
        </p:nvSpPr>
        <p:spPr>
          <a:xfrm>
            <a:off x="832036" y="1905000"/>
            <a:ext cx="7626164" cy="3785652"/>
          </a:xfrm>
          <a:prstGeom prst="rect">
            <a:avLst/>
          </a:prstGeom>
        </p:spPr>
        <p:txBody>
          <a:bodyPr wrap="square">
            <a:spAutoFit/>
          </a:bodyPr>
          <a:lstStyle/>
          <a:p>
            <a:r>
              <a:rPr lang="en-US" sz="2400" dirty="0"/>
              <a:t>When you receive your card there is a sticker across the</a:t>
            </a:r>
          </a:p>
          <a:p>
            <a:r>
              <a:rPr lang="en-US" sz="2400" dirty="0"/>
              <a:t>front with a phone number.  </a:t>
            </a:r>
          </a:p>
          <a:p>
            <a:endParaRPr lang="en-US" sz="2400" dirty="0"/>
          </a:p>
          <a:p>
            <a:r>
              <a:rPr lang="en-US" sz="2400" dirty="0"/>
              <a:t>Call the number and key in your 16-digit card number</a:t>
            </a:r>
          </a:p>
          <a:p>
            <a:endParaRPr lang="en-US" sz="2400" dirty="0"/>
          </a:p>
          <a:p>
            <a:r>
              <a:rPr lang="en-US" sz="2400" dirty="0"/>
              <a:t>Provide the verification ID that has been provided to you</a:t>
            </a:r>
          </a:p>
          <a:p>
            <a:r>
              <a:rPr lang="en-US" sz="2400" dirty="0"/>
              <a:t>by your P-Card Administrator</a:t>
            </a:r>
          </a:p>
          <a:p>
            <a:endParaRPr lang="en-US" sz="2400" dirty="0"/>
          </a:p>
          <a:p>
            <a:r>
              <a:rPr lang="en-US" sz="2400" b="1" dirty="0"/>
              <a:t>Your purchases will be declined until your card has been </a:t>
            </a:r>
          </a:p>
          <a:p>
            <a:r>
              <a:rPr lang="en-US" sz="2400" b="1" dirty="0"/>
              <a:t>Activated! </a:t>
            </a:r>
          </a:p>
        </p:txBody>
      </p:sp>
    </p:spTree>
    <p:extLst>
      <p:ext uri="{BB962C8B-B14F-4D97-AF65-F5344CB8AC3E}">
        <p14:creationId xmlns:p14="http://schemas.microsoft.com/office/powerpoint/2010/main" val="28055080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8229600" cy="1143000"/>
          </a:xfrm>
        </p:spPr>
        <p:txBody>
          <a:bodyPr/>
          <a:lstStyle/>
          <a:p>
            <a:r>
              <a:rPr lang="en-US" dirty="0" smtClean="0"/>
              <a:t>    IT Assets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4" y="2026640"/>
            <a:ext cx="873442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023" y="1295400"/>
            <a:ext cx="8817927" cy="646331"/>
          </a:xfrm>
          <a:prstGeom prst="rect">
            <a:avLst/>
          </a:prstGeom>
          <a:noFill/>
        </p:spPr>
        <p:txBody>
          <a:bodyPr wrap="none" rtlCol="0">
            <a:spAutoFit/>
          </a:bodyPr>
          <a:lstStyle/>
          <a:p>
            <a:r>
              <a:rPr lang="en-US" dirty="0" smtClean="0"/>
              <a:t>IT asset account numbers are:  541120 (hardware), 541130 (software) and 541230 (telecom </a:t>
            </a:r>
          </a:p>
          <a:p>
            <a:r>
              <a:rPr lang="en-US" dirty="0"/>
              <a:t>e</a:t>
            </a:r>
            <a:r>
              <a:rPr lang="en-US" dirty="0" smtClean="0"/>
              <a:t>quipment).  CORRECT CODING IS VERY IMPORTANT.</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15" y="3657600"/>
            <a:ext cx="16764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4600" y="3557927"/>
            <a:ext cx="5612370" cy="1477328"/>
          </a:xfrm>
          <a:prstGeom prst="rect">
            <a:avLst/>
          </a:prstGeom>
          <a:noFill/>
        </p:spPr>
        <p:txBody>
          <a:bodyPr wrap="none" rtlCol="0">
            <a:spAutoFit/>
          </a:bodyPr>
          <a:lstStyle/>
          <a:p>
            <a:r>
              <a:rPr lang="en-US" dirty="0" smtClean="0"/>
              <a:t>For assets costing less than $25,000 use HARDWARE01 or </a:t>
            </a:r>
          </a:p>
          <a:p>
            <a:r>
              <a:rPr lang="en-US" dirty="0" smtClean="0"/>
              <a:t>SOFTWARE01 in the GL09 field.</a:t>
            </a:r>
          </a:p>
          <a:p>
            <a:endParaRPr lang="en-US" dirty="0"/>
          </a:p>
          <a:p>
            <a:r>
              <a:rPr lang="en-US" dirty="0" smtClean="0"/>
              <a:t>For assets costing $25,000 or more use	 HARDWARE05 OR</a:t>
            </a:r>
          </a:p>
          <a:p>
            <a:r>
              <a:rPr lang="en-US" dirty="0" smtClean="0"/>
              <a:t>SOFTWARE05 in the GL09 field.</a:t>
            </a:r>
            <a:endParaRPr lang="en-US" dirty="0"/>
          </a:p>
        </p:txBody>
      </p:sp>
      <p:sp>
        <p:nvSpPr>
          <p:cNvPr id="8" name="TextBox 7"/>
          <p:cNvSpPr txBox="1"/>
          <p:nvPr/>
        </p:nvSpPr>
        <p:spPr>
          <a:xfrm>
            <a:off x="78263" y="5715000"/>
            <a:ext cx="8454174" cy="646331"/>
          </a:xfrm>
          <a:prstGeom prst="rect">
            <a:avLst/>
          </a:prstGeom>
          <a:noFill/>
        </p:spPr>
        <p:txBody>
          <a:bodyPr wrap="none" rtlCol="0">
            <a:spAutoFit/>
          </a:bodyPr>
          <a:lstStyle/>
          <a:p>
            <a:r>
              <a:rPr lang="en-US" dirty="0" smtClean="0"/>
              <a:t>An accurate description of the item purchased such as software, laptop, network switch,</a:t>
            </a:r>
          </a:p>
          <a:p>
            <a:r>
              <a:rPr lang="en-US" dirty="0" smtClean="0"/>
              <a:t>etc., will help ISD keep track of reportable assets if the GL09 field is left blank.</a:t>
            </a:r>
            <a:endParaRPr lang="en-US" dirty="0"/>
          </a:p>
        </p:txBody>
      </p:sp>
      <p:sp>
        <p:nvSpPr>
          <p:cNvPr id="2" name="TextBox 1"/>
          <p:cNvSpPr txBox="1"/>
          <p:nvPr/>
        </p:nvSpPr>
        <p:spPr>
          <a:xfrm>
            <a:off x="2505419" y="5180362"/>
            <a:ext cx="4299767" cy="369332"/>
          </a:xfrm>
          <a:prstGeom prst="rect">
            <a:avLst/>
          </a:prstGeom>
          <a:noFill/>
        </p:spPr>
        <p:txBody>
          <a:bodyPr wrap="none" rtlCol="0">
            <a:spAutoFit/>
          </a:bodyPr>
          <a:lstStyle/>
          <a:p>
            <a:r>
              <a:rPr lang="en-US" b="1" dirty="0" smtClean="0"/>
              <a:t>Reporting threshold for IT assets is $500.00</a:t>
            </a:r>
            <a:endParaRPr lang="en-US" b="1" dirty="0"/>
          </a:p>
        </p:txBody>
      </p:sp>
    </p:spTree>
    <p:extLst>
      <p:ext uri="{BB962C8B-B14F-4D97-AF65-F5344CB8AC3E}">
        <p14:creationId xmlns:p14="http://schemas.microsoft.com/office/powerpoint/2010/main" val="41511733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www.eeba.org/images/register_now_button.jpg" hidden="1"/>
          <p:cNvPicPr>
            <a:picLocks noChangeAspect="1" noChangeArrowheads="1"/>
          </p:cNvPicPr>
          <p:nvPr/>
        </p:nvPicPr>
        <p:blipFill>
          <a:blip r:embed="rId2" cstate="print">
            <a:lum bright="42000" contrast="16000"/>
          </a:blip>
          <a:srcRect/>
          <a:stretch>
            <a:fillRect/>
          </a:stretch>
        </p:blipFill>
        <p:spPr bwMode="auto">
          <a:xfrm>
            <a:off x="533400" y="-384051"/>
            <a:ext cx="7543800" cy="7242051"/>
          </a:xfrm>
          <a:prstGeom prst="rect">
            <a:avLst/>
          </a:prstGeom>
          <a:noFill/>
        </p:spPr>
      </p:pic>
      <p:sp>
        <p:nvSpPr>
          <p:cNvPr id="2" name="Title 1"/>
          <p:cNvSpPr>
            <a:spLocks noGrp="1"/>
          </p:cNvSpPr>
          <p:nvPr>
            <p:ph type="title"/>
          </p:nvPr>
        </p:nvSpPr>
        <p:spPr>
          <a:xfrm>
            <a:off x="457200" y="457200"/>
            <a:ext cx="8229600" cy="1143000"/>
          </a:xfrm>
        </p:spPr>
        <p:txBody>
          <a:bodyPr/>
          <a:lstStyle/>
          <a:p>
            <a:r>
              <a:rPr lang="en-US" dirty="0" smtClean="0"/>
              <a:t>Registration Payments</a:t>
            </a:r>
            <a:endParaRPr lang="en-US" dirty="0"/>
          </a:p>
        </p:txBody>
      </p:sp>
      <p:sp>
        <p:nvSpPr>
          <p:cNvPr id="3" name="Content Placeholder 2"/>
          <p:cNvSpPr>
            <a:spLocks noGrp="1"/>
          </p:cNvSpPr>
          <p:nvPr>
            <p:ph idx="1"/>
          </p:nvPr>
        </p:nvSpPr>
        <p:spPr>
          <a:xfrm>
            <a:off x="342900" y="1028700"/>
            <a:ext cx="8458200" cy="5334000"/>
          </a:xfrm>
        </p:spPr>
        <p:txBody>
          <a:bodyPr>
            <a:normAutofit fontScale="92500" lnSpcReduction="10000"/>
          </a:bodyPr>
          <a:lstStyle/>
          <a:p>
            <a:endParaRPr lang="en-US" sz="2400" b="1" dirty="0"/>
          </a:p>
          <a:p>
            <a:r>
              <a:rPr lang="en-US" sz="2400" b="1" dirty="0" smtClean="0"/>
              <a:t>P-Card </a:t>
            </a:r>
            <a:r>
              <a:rPr lang="en-US" sz="2400" b="1" dirty="0"/>
              <a:t>purchases are subject to </a:t>
            </a:r>
            <a:r>
              <a:rPr lang="en-US" sz="2400" b="1" dirty="0" smtClean="0"/>
              <a:t>the Statewide Accounting Manual, Chapter 50.10.06, Section J Advance (Pre-) Payments</a:t>
            </a:r>
          </a:p>
          <a:p>
            <a:endParaRPr lang="en-US" sz="2400" b="1" dirty="0"/>
          </a:p>
          <a:p>
            <a:r>
              <a:rPr lang="en-US" sz="2400" b="1" dirty="0" smtClean="0"/>
              <a:t>Can use P-Card for advance conference registration when:</a:t>
            </a:r>
          </a:p>
          <a:p>
            <a:pPr lvl="1"/>
            <a:r>
              <a:rPr lang="en-US" sz="2000" b="1" dirty="0" smtClean="0"/>
              <a:t>Discount is provided for paying in advance;</a:t>
            </a:r>
          </a:p>
          <a:p>
            <a:pPr lvl="1"/>
            <a:r>
              <a:rPr lang="en-US" sz="2000" b="1" dirty="0" smtClean="0"/>
              <a:t>Can substitute a participant;</a:t>
            </a:r>
          </a:p>
          <a:p>
            <a:pPr lvl="1"/>
            <a:r>
              <a:rPr lang="en-US" sz="2000" b="1" dirty="0" smtClean="0"/>
              <a:t>If event is canceled, cardholder receives a full refund</a:t>
            </a:r>
          </a:p>
          <a:p>
            <a:pPr lvl="1"/>
            <a:endParaRPr lang="en-US" sz="2000" b="1" dirty="0" smtClean="0"/>
          </a:p>
          <a:p>
            <a:pPr marL="342900" lvl="1" indent="-342900">
              <a:buFont typeface="Arial" pitchFamily="34" charset="0"/>
              <a:buChar char="•"/>
            </a:pPr>
            <a:r>
              <a:rPr lang="en-US" sz="2400" b="1" dirty="0" smtClean="0"/>
              <a:t>Registration </a:t>
            </a:r>
            <a:r>
              <a:rPr lang="en-US" sz="2400" b="1" dirty="0"/>
              <a:t>fees for conferences, meetings, seminars, and similar events whereby in special situations an organization requires </a:t>
            </a:r>
            <a:r>
              <a:rPr lang="en-US" sz="2400" b="1" dirty="0" smtClean="0"/>
              <a:t>pre-registration </a:t>
            </a:r>
            <a:r>
              <a:rPr lang="en-US" sz="2400" b="1" dirty="0"/>
              <a:t>along with payment and by standard policy will not accept a state purchase order/contract in lieu of payment, documentation on the vendor's stationary describing this fact must be sent together with the claim to OMES </a:t>
            </a:r>
            <a:r>
              <a:rPr lang="en-US" sz="2400" b="1" dirty="0" smtClean="0"/>
              <a:t>for </a:t>
            </a:r>
            <a:r>
              <a:rPr lang="en-US" sz="2400" b="1" dirty="0"/>
              <a:t>consideration </a:t>
            </a:r>
            <a:r>
              <a:rPr lang="en-US" sz="2400" b="1" dirty="0" smtClean="0"/>
              <a:t>and </a:t>
            </a:r>
            <a:r>
              <a:rPr lang="en-US" sz="2400" b="1" dirty="0"/>
              <a:t>approval or disapproval.</a:t>
            </a:r>
          </a:p>
          <a:p>
            <a:pPr lvl="1">
              <a:buNone/>
            </a:pPr>
            <a:endParaRPr lang="en-US" sz="2000"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609600"/>
            <a:ext cx="5334000" cy="1200329"/>
          </a:xfrm>
          <a:prstGeom prst="rect">
            <a:avLst/>
          </a:prstGeom>
        </p:spPr>
        <p:txBody>
          <a:bodyPr wrap="square">
            <a:spAutoFit/>
          </a:bodyPr>
          <a:lstStyle/>
          <a:p>
            <a:pPr lvl="0" algn="ctr">
              <a:spcBef>
                <a:spcPct val="0"/>
              </a:spcBef>
              <a:defRPr/>
            </a:pPr>
            <a:r>
              <a:rPr lang="en-US" sz="3600" b="1" dirty="0" smtClean="0">
                <a:solidFill>
                  <a:schemeClr val="tx2">
                    <a:satMod val="130000"/>
                  </a:schemeClr>
                </a:solidFill>
              </a:rPr>
              <a:t>Cardholder</a:t>
            </a:r>
            <a:endParaRPr lang="en-US" sz="3600" b="1" dirty="0">
              <a:solidFill>
                <a:schemeClr val="tx2">
                  <a:satMod val="130000"/>
                </a:schemeClr>
              </a:solidFill>
            </a:endParaRPr>
          </a:p>
          <a:p>
            <a:pPr lvl="0" algn="ctr">
              <a:spcBef>
                <a:spcPct val="0"/>
              </a:spcBef>
              <a:defRPr/>
            </a:pPr>
            <a:r>
              <a:rPr lang="en-US" sz="3600" b="1" dirty="0">
                <a:solidFill>
                  <a:schemeClr val="tx2">
                    <a:satMod val="130000"/>
                  </a:schemeClr>
                </a:solidFill>
                <a:latin typeface="Ravie" panose="04040805050809020602" pitchFamily="82" charset="0"/>
              </a:rPr>
              <a:t>Responsibilities</a:t>
            </a:r>
            <a:endParaRPr lang="en-US" sz="3600" b="1" dirty="0">
              <a:latin typeface="Ravie" panose="04040805050809020602" pitchFamily="82" charset="0"/>
            </a:endParaRPr>
          </a:p>
        </p:txBody>
      </p:sp>
      <p:sp>
        <p:nvSpPr>
          <p:cNvPr id="5" name="TextBox 4"/>
          <p:cNvSpPr txBox="1"/>
          <p:nvPr/>
        </p:nvSpPr>
        <p:spPr>
          <a:xfrm>
            <a:off x="838200" y="2286000"/>
            <a:ext cx="7955126" cy="4093428"/>
          </a:xfrm>
          <a:prstGeom prst="rect">
            <a:avLst/>
          </a:prstGeom>
          <a:noFill/>
        </p:spPr>
        <p:txBody>
          <a:bodyPr wrap="none" rtlCol="0">
            <a:spAutoFit/>
          </a:bodyPr>
          <a:lstStyle/>
          <a:p>
            <a:r>
              <a:rPr lang="en-US" sz="2000" dirty="0" smtClean="0"/>
              <a:t>Some responsibilities of the cardholder are:</a:t>
            </a:r>
          </a:p>
          <a:p>
            <a:endParaRPr lang="en-US" sz="2000" dirty="0" smtClean="0"/>
          </a:p>
          <a:p>
            <a:pPr marL="342900" indent="-342900">
              <a:buFont typeface="Arial" panose="020B0604020202020204" pitchFamily="34" charset="0"/>
              <a:buChar char="•"/>
            </a:pPr>
            <a:r>
              <a:rPr lang="en-US" sz="2000" dirty="0" smtClean="0"/>
              <a:t>Make sure to purchase from the correct supplier</a:t>
            </a:r>
          </a:p>
          <a:p>
            <a:pPr marL="342900" indent="-342900">
              <a:buFont typeface="Arial" panose="020B0604020202020204" pitchFamily="34" charset="0"/>
              <a:buChar char="•"/>
            </a:pPr>
            <a:r>
              <a:rPr lang="en-US" sz="2000" dirty="0" smtClean="0"/>
              <a:t>Know your card limits</a:t>
            </a:r>
          </a:p>
          <a:p>
            <a:pPr marL="342900" indent="-342900">
              <a:buFont typeface="Arial" panose="020B0604020202020204" pitchFamily="34" charset="0"/>
              <a:buChar char="•"/>
            </a:pPr>
            <a:r>
              <a:rPr lang="en-US" sz="2000" dirty="0" smtClean="0"/>
              <a:t>Know who your agency P-Card Administrator is</a:t>
            </a:r>
          </a:p>
          <a:p>
            <a:pPr marL="342900" indent="-342900">
              <a:buFont typeface="Arial" panose="020B0604020202020204" pitchFamily="34" charset="0"/>
              <a:buChar char="•"/>
            </a:pPr>
            <a:r>
              <a:rPr lang="en-US" sz="2000" dirty="0" smtClean="0"/>
              <a:t>Keep your card secure</a:t>
            </a:r>
          </a:p>
          <a:p>
            <a:pPr marL="342900" indent="-342900">
              <a:buFont typeface="Arial" panose="020B0604020202020204" pitchFamily="34" charset="0"/>
              <a:buChar char="•"/>
            </a:pPr>
            <a:r>
              <a:rPr lang="en-US" sz="2000" dirty="0" smtClean="0"/>
              <a:t>Make sure your purchases in Oklahoma are not charged tax</a:t>
            </a:r>
          </a:p>
          <a:p>
            <a:pPr marL="342900" indent="-342900">
              <a:buFont typeface="Arial" panose="020B0604020202020204" pitchFamily="34" charset="0"/>
              <a:buChar char="•"/>
            </a:pPr>
            <a:r>
              <a:rPr lang="en-US" sz="2000" dirty="0" smtClean="0"/>
              <a:t>Editing transactions at least weekly if editing is required by your agency</a:t>
            </a:r>
          </a:p>
          <a:p>
            <a:pPr marL="342900" indent="-342900">
              <a:buFont typeface="Arial" panose="020B0604020202020204" pitchFamily="34" charset="0"/>
              <a:buChar char="•"/>
            </a:pPr>
            <a:r>
              <a:rPr lang="en-US" sz="2000" dirty="0" smtClean="0"/>
              <a:t>Reading the P-Card Procedures and any updates that are received</a:t>
            </a:r>
          </a:p>
          <a:p>
            <a:pPr marL="342900" indent="-342900">
              <a:buFont typeface="Arial" panose="020B0604020202020204" pitchFamily="34" charset="0"/>
              <a:buChar char="•"/>
            </a:pPr>
            <a:r>
              <a:rPr lang="en-US" sz="2000" dirty="0" smtClean="0"/>
              <a:t>Making sure itemized invoices are received and included with the end</a:t>
            </a:r>
          </a:p>
          <a:p>
            <a:r>
              <a:rPr lang="en-US" sz="2000" dirty="0" smtClean="0"/>
              <a:t>      of cycle statement and send to Approving Official/back-up Approving</a:t>
            </a:r>
          </a:p>
          <a:p>
            <a:r>
              <a:rPr lang="en-US" sz="2000" dirty="0"/>
              <a:t> </a:t>
            </a:r>
            <a:r>
              <a:rPr lang="en-US" sz="2000" dirty="0" smtClean="0"/>
              <a:t>     Official</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548337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2.gstatic.com/images?q=tbn:ANd9GcTUGpg95hmByR5f7rD6WQgjt_0cigUYxnrKXQqS-C92Fb-JFNluvvqojpC8" hidden="1"/>
          <p:cNvPicPr>
            <a:picLocks noChangeAspect="1" noChangeArrowheads="1"/>
          </p:cNvPicPr>
          <p:nvPr/>
        </p:nvPicPr>
        <p:blipFill>
          <a:blip r:embed="rId3" cstate="print"/>
          <a:srcRect/>
          <a:stretch>
            <a:fillRect/>
          </a:stretch>
        </p:blipFill>
        <p:spPr bwMode="auto">
          <a:xfrm>
            <a:off x="0" y="40583"/>
            <a:ext cx="9084035" cy="6665017"/>
          </a:xfrm>
          <a:prstGeom prst="rect">
            <a:avLst/>
          </a:prstGeom>
          <a:noFill/>
        </p:spPr>
      </p:pic>
      <p:sp>
        <p:nvSpPr>
          <p:cNvPr id="5" name="Title 1"/>
          <p:cNvSpPr txBox="1">
            <a:spLocks/>
          </p:cNvSpPr>
          <p:nvPr/>
        </p:nvSpPr>
        <p:spPr>
          <a:xfrm>
            <a:off x="304800" y="533400"/>
            <a:ext cx="7696200" cy="114300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atMod val="130000"/>
                  </a:schemeClr>
                </a:solidFill>
                <a:effectLst/>
                <a:uLnTx/>
                <a:uFillTx/>
                <a:latin typeface="+mj-lt"/>
                <a:ea typeface="+mj-ea"/>
                <a:cs typeface="+mj-cs"/>
              </a:rPr>
              <a:t>Approving Official</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tx2">
                    <a:satMod val="130000"/>
                  </a:schemeClr>
                </a:solidFill>
                <a:latin typeface="Ravie" panose="04040805050809020602" pitchFamily="82" charset="0"/>
                <a:ea typeface="+mj-ea"/>
                <a:cs typeface="+mj-cs"/>
              </a:rPr>
              <a:t>Responsibilities</a:t>
            </a:r>
            <a:endParaRPr kumimoji="0" lang="en-US" sz="2900" b="0" i="0" u="none" strike="noStrike" kern="1200" cap="none" spc="0" normalizeH="0" baseline="0" noProof="0" dirty="0">
              <a:ln>
                <a:noFill/>
              </a:ln>
              <a:solidFill>
                <a:schemeClr val="tx1"/>
              </a:solidFill>
              <a:effectLst/>
              <a:uLnTx/>
              <a:uFillTx/>
              <a:latin typeface="Ravie" panose="04040805050809020602" pitchFamily="82" charset="0"/>
              <a:ea typeface="+mj-ea"/>
              <a:cs typeface="+mj-cs"/>
            </a:endParaRPr>
          </a:p>
        </p:txBody>
      </p:sp>
      <p:sp>
        <p:nvSpPr>
          <p:cNvPr id="6" name="Content Placeholder 2"/>
          <p:cNvSpPr txBox="1">
            <a:spLocks/>
          </p:cNvSpPr>
          <p:nvPr/>
        </p:nvSpPr>
        <p:spPr>
          <a:xfrm>
            <a:off x="304800" y="1752600"/>
            <a:ext cx="8229600" cy="4525963"/>
          </a:xfrm>
          <a:prstGeom prst="rect">
            <a:avLst/>
          </a:prstGeom>
        </p:spPr>
        <p:txBody>
          <a:bodyPr>
            <a:normAutofit fontScale="85000" lnSpcReduction="20000"/>
          </a:bodyPr>
          <a:lstStyle/>
          <a:p>
            <a:pPr marL="539496"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Approving Official reviews Cardholder’s reconciled statement and transaction documentation for:</a:t>
            </a:r>
          </a:p>
          <a:p>
            <a:pPr marL="886968" marR="0" lvl="2" indent="-228600" algn="l" defTabSz="914400" rtl="0" eaLnBrk="1" fontAlgn="auto" latinLnBrk="0" hangingPunct="1">
              <a:lnSpc>
                <a:spcPct val="100000"/>
              </a:lnSpc>
              <a:spcBef>
                <a:spcPct val="20000"/>
              </a:spcBef>
              <a:spcAft>
                <a:spcPts val="0"/>
              </a:spcAft>
              <a:buClrTx/>
              <a:buSzTx/>
              <a:buFont typeface="Wingdings 2"/>
              <a:buChar char=""/>
              <a:tabLst/>
              <a:defRPr/>
            </a:pPr>
            <a:r>
              <a:rPr kumimoji="0" lang="en-US" sz="2900" b="1" i="0" u="none" strike="noStrike" kern="1200" cap="none" spc="0" normalizeH="0" baseline="0" noProof="0" dirty="0" smtClean="0">
                <a:ln>
                  <a:noFill/>
                </a:ln>
                <a:solidFill>
                  <a:srgbClr val="0070C0"/>
                </a:solidFill>
                <a:effectLst/>
                <a:uLnTx/>
                <a:uFillTx/>
                <a:latin typeface="+mn-lt"/>
                <a:ea typeface="+mn-ea"/>
                <a:cs typeface="+mn-cs"/>
              </a:rPr>
              <a:t>Accuracy;</a:t>
            </a:r>
          </a:p>
          <a:p>
            <a:pPr marL="886968" marR="0" lvl="2" indent="-228600" algn="l" defTabSz="914400" rtl="0" eaLnBrk="1" fontAlgn="auto" latinLnBrk="0" hangingPunct="1">
              <a:lnSpc>
                <a:spcPct val="100000"/>
              </a:lnSpc>
              <a:spcBef>
                <a:spcPct val="20000"/>
              </a:spcBef>
              <a:spcAft>
                <a:spcPts val="0"/>
              </a:spcAft>
              <a:buClrTx/>
              <a:buSzTx/>
              <a:buFont typeface="Wingdings 2"/>
              <a:buChar char=""/>
              <a:tabLst/>
              <a:defRPr/>
            </a:pPr>
            <a:r>
              <a:rPr kumimoji="0" lang="en-US" sz="2900" b="1" i="0" u="none" strike="noStrike" kern="1200" cap="none" spc="0" normalizeH="0" baseline="0" noProof="0" dirty="0" smtClean="0">
                <a:ln>
                  <a:noFill/>
                </a:ln>
                <a:solidFill>
                  <a:srgbClr val="0070C0"/>
                </a:solidFill>
                <a:effectLst/>
                <a:uLnTx/>
                <a:uFillTx/>
                <a:latin typeface="+mn-lt"/>
                <a:ea typeface="+mn-ea"/>
                <a:cs typeface="+mn-cs"/>
              </a:rPr>
              <a:t>Completeness;</a:t>
            </a:r>
          </a:p>
          <a:p>
            <a:pPr marL="886968" marR="0" lvl="2" indent="-228600" algn="l" defTabSz="914400" rtl="0" eaLnBrk="1" fontAlgn="auto" latinLnBrk="0" hangingPunct="1">
              <a:lnSpc>
                <a:spcPct val="100000"/>
              </a:lnSpc>
              <a:spcBef>
                <a:spcPct val="20000"/>
              </a:spcBef>
              <a:spcAft>
                <a:spcPts val="0"/>
              </a:spcAft>
              <a:buClrTx/>
              <a:buSzTx/>
              <a:buFont typeface="Wingdings 2"/>
              <a:buChar char=""/>
              <a:tabLst/>
              <a:defRPr/>
            </a:pPr>
            <a:r>
              <a:rPr kumimoji="0" lang="en-US" sz="2900" b="1" i="0" u="none" strike="noStrike" kern="1200" cap="none" spc="0" normalizeH="0" baseline="0" noProof="0" dirty="0" smtClean="0">
                <a:ln>
                  <a:noFill/>
                </a:ln>
                <a:solidFill>
                  <a:srgbClr val="0070C0"/>
                </a:solidFill>
                <a:effectLst/>
                <a:uLnTx/>
                <a:uFillTx/>
                <a:latin typeface="+mn-lt"/>
                <a:ea typeface="+mn-ea"/>
                <a:cs typeface="+mn-cs"/>
              </a:rPr>
              <a:t>Appropriateness of the purchase;</a:t>
            </a:r>
          </a:p>
          <a:p>
            <a:pPr marL="886968" marR="0" lvl="2" indent="-228600" algn="l" defTabSz="914400" rtl="0" eaLnBrk="1" fontAlgn="auto" latinLnBrk="0" hangingPunct="1">
              <a:lnSpc>
                <a:spcPct val="100000"/>
              </a:lnSpc>
              <a:spcBef>
                <a:spcPct val="20000"/>
              </a:spcBef>
              <a:spcAft>
                <a:spcPts val="0"/>
              </a:spcAft>
              <a:buClrTx/>
              <a:buSzTx/>
              <a:buFont typeface="Wingdings 2"/>
              <a:buChar char=""/>
              <a:tabLst/>
              <a:defRPr/>
            </a:pPr>
            <a:r>
              <a:rPr kumimoji="0" lang="en-US" sz="2900" b="1" i="0" u="none" strike="noStrike" kern="1200" cap="none" spc="0" normalizeH="0" baseline="0" noProof="0" dirty="0" smtClean="0">
                <a:ln>
                  <a:noFill/>
                </a:ln>
                <a:solidFill>
                  <a:srgbClr val="0070C0"/>
                </a:solidFill>
                <a:effectLst/>
                <a:uLnTx/>
                <a:uFillTx/>
                <a:latin typeface="+mn-lt"/>
                <a:ea typeface="+mn-ea"/>
                <a:cs typeface="+mn-cs"/>
              </a:rPr>
              <a:t>Verifying transactions were conducted according to Statutes, Rules and Procedures</a:t>
            </a:r>
          </a:p>
          <a:p>
            <a:pPr marL="859536" marR="0" lvl="1"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To indicate concurrence </a:t>
            </a:r>
            <a:r>
              <a:rPr kumimoji="0" lang="en-US" sz="3200" b="0" i="0" u="sng" strike="noStrike" kern="1200" cap="none" spc="0" normalizeH="0" baseline="0" noProof="0" dirty="0" smtClean="0">
                <a:ln>
                  <a:noFill/>
                </a:ln>
                <a:solidFill>
                  <a:schemeClr val="tx1"/>
                </a:solidFill>
                <a:effectLst/>
                <a:uLnTx/>
                <a:uFillTx/>
                <a:latin typeface="+mn-lt"/>
                <a:ea typeface="+mn-ea"/>
                <a:cs typeface="+mn-cs"/>
              </a:rPr>
              <a:t>and</a:t>
            </a:r>
            <a:r>
              <a:rPr kumimoji="0" lang="en-US" sz="3200" b="0" i="0" strike="noStrike" kern="1200" cap="none" spc="0" normalizeH="0" noProof="0" dirty="0" smtClean="0">
                <a:ln>
                  <a:noFill/>
                </a:ln>
                <a:solidFill>
                  <a:schemeClr val="tx1"/>
                </a:solidFill>
                <a:effectLst/>
                <a:uLnTx/>
                <a:uFillTx/>
                <a:latin typeface="+mn-lt"/>
                <a:ea typeface="+mn-ea"/>
                <a:cs typeface="+mn-cs"/>
              </a:rPr>
              <a:t> that all required documentation is included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Approving Official shall sign and date the statement and forward the statement and documentation to Entity</a:t>
            </a:r>
            <a:r>
              <a:rPr kumimoji="0" lang="en-US" sz="3200" b="0" i="0" u="none" strike="noStrike" kern="1200" cap="none" spc="0" normalizeH="0" noProof="0" dirty="0" smtClean="0">
                <a:ln>
                  <a:noFill/>
                </a:ln>
                <a:solidFill>
                  <a:schemeClr val="tx1"/>
                </a:solidFill>
                <a:effectLst/>
                <a:uLnTx/>
                <a:uFillTx/>
                <a:latin typeface="+mn-lt"/>
                <a:ea typeface="+mn-ea"/>
                <a:cs typeface="+mn-cs"/>
              </a:rPr>
              <a:t> P-Card Administrator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281194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puregoodness.net/wp-content/uploads/2013/04/responsibility.jpg" hidden="1"/>
          <p:cNvPicPr>
            <a:picLocks noChangeAspect="1" noChangeArrowheads="1"/>
          </p:cNvPicPr>
          <p:nvPr/>
        </p:nvPicPr>
        <p:blipFill>
          <a:blip r:embed="rId3" cstate="print"/>
          <a:srcRect/>
          <a:stretch>
            <a:fillRect/>
          </a:stretch>
        </p:blipFill>
        <p:spPr bwMode="auto">
          <a:xfrm>
            <a:off x="0" y="-838201"/>
            <a:ext cx="9165465" cy="7696201"/>
          </a:xfrm>
          <a:prstGeom prst="rect">
            <a:avLst/>
          </a:prstGeom>
          <a:noFill/>
        </p:spPr>
      </p:pic>
      <p:sp>
        <p:nvSpPr>
          <p:cNvPr id="2" name="Title 1"/>
          <p:cNvSpPr>
            <a:spLocks noGrp="1"/>
          </p:cNvSpPr>
          <p:nvPr>
            <p:ph type="title"/>
          </p:nvPr>
        </p:nvSpPr>
        <p:spPr>
          <a:xfrm>
            <a:off x="76200" y="228600"/>
            <a:ext cx="8229600" cy="1828800"/>
          </a:xfrm>
        </p:spPr>
        <p:txBody>
          <a:bodyPr>
            <a:normAutofit/>
          </a:bodyPr>
          <a:lstStyle/>
          <a:p>
            <a:pPr algn="l"/>
            <a:r>
              <a:rPr lang="en-US" dirty="0" smtClean="0"/>
              <a:t>     P-Card Administrator</a:t>
            </a:r>
            <a:br>
              <a:rPr lang="en-US" dirty="0" smtClean="0"/>
            </a:br>
            <a:r>
              <a:rPr lang="en-US" dirty="0"/>
              <a:t> </a:t>
            </a:r>
            <a:r>
              <a:rPr lang="en-US" dirty="0" smtClean="0"/>
              <a:t>    </a:t>
            </a:r>
            <a:r>
              <a:rPr lang="en-US" dirty="0" smtClean="0">
                <a:latin typeface="Ravie" panose="04040805050809020602" pitchFamily="82" charset="0"/>
              </a:rPr>
              <a:t>Responsibilities</a:t>
            </a:r>
            <a:endParaRPr lang="en-US" dirty="0"/>
          </a:p>
        </p:txBody>
      </p:sp>
      <p:sp>
        <p:nvSpPr>
          <p:cNvPr id="3" name="Content Placeholder 2"/>
          <p:cNvSpPr>
            <a:spLocks noGrp="1"/>
          </p:cNvSpPr>
          <p:nvPr>
            <p:ph idx="1"/>
          </p:nvPr>
        </p:nvSpPr>
        <p:spPr>
          <a:xfrm>
            <a:off x="457200" y="2067560"/>
            <a:ext cx="8229600" cy="4525963"/>
          </a:xfrm>
        </p:spPr>
        <p:txBody>
          <a:bodyPr>
            <a:normAutofit fontScale="92500"/>
          </a:bodyPr>
          <a:lstStyle/>
          <a:p>
            <a:r>
              <a:rPr lang="en-US" sz="2400" b="1" dirty="0" smtClean="0"/>
              <a:t>State Entity P-Card Administrator</a:t>
            </a:r>
            <a:r>
              <a:rPr lang="en-US" sz="2400" dirty="0" smtClean="0"/>
              <a:t> is responsible for performance of, or appropriate delegation of the following duties:</a:t>
            </a:r>
          </a:p>
          <a:p>
            <a:pPr lvl="1">
              <a:buFont typeface="Arial" panose="020B0604020202020204" pitchFamily="34" charset="0"/>
              <a:buChar char="•"/>
            </a:pPr>
            <a:r>
              <a:rPr lang="en-US" sz="2200" dirty="0" smtClean="0"/>
              <a:t>Processing and retaining P-Card Program Reports:</a:t>
            </a:r>
          </a:p>
          <a:p>
            <a:pPr lvl="2">
              <a:buFont typeface="Wingdings" panose="05000000000000000000" pitchFamily="2" charset="2"/>
              <a:buChar char="ü"/>
            </a:pPr>
            <a:r>
              <a:rPr lang="en-US" sz="2200" dirty="0" smtClean="0"/>
              <a:t>Monthly Invoice</a:t>
            </a:r>
          </a:p>
          <a:p>
            <a:pPr lvl="2">
              <a:buFont typeface="Wingdings" panose="05000000000000000000" pitchFamily="2" charset="2"/>
              <a:buChar char="ü"/>
            </a:pPr>
            <a:r>
              <a:rPr lang="en-US" sz="2200" dirty="0" smtClean="0"/>
              <a:t>Monthly cardholder statements</a:t>
            </a:r>
            <a:endParaRPr lang="en-US" sz="800" dirty="0" smtClean="0"/>
          </a:p>
          <a:p>
            <a:pPr lvl="1">
              <a:buFont typeface="Arial" panose="020B0604020202020204" pitchFamily="34" charset="0"/>
              <a:buChar char="•"/>
            </a:pPr>
            <a:r>
              <a:rPr lang="en-US" sz="2200" dirty="0" smtClean="0"/>
              <a:t>Other reports are available in Works and we urge P-Card Administrators to utilize these as well</a:t>
            </a:r>
          </a:p>
          <a:p>
            <a:pPr lvl="1">
              <a:buFont typeface="Arial" panose="020B0604020202020204" pitchFamily="34" charset="0"/>
              <a:buChar char="•"/>
            </a:pPr>
            <a:r>
              <a:rPr lang="en-US" sz="2200" b="1" dirty="0" smtClean="0"/>
              <a:t>Scheduling and monitoring participant training</a:t>
            </a:r>
            <a:endParaRPr lang="en-US" sz="800" dirty="0" smtClean="0"/>
          </a:p>
          <a:p>
            <a:pPr lvl="1">
              <a:buFont typeface="Arial" panose="020B0604020202020204" pitchFamily="34" charset="0"/>
              <a:buChar char="•"/>
            </a:pPr>
            <a:r>
              <a:rPr lang="en-US" sz="2200" dirty="0" smtClean="0"/>
              <a:t>Processing and retaining P-Card Employee Agreements</a:t>
            </a:r>
            <a:endParaRPr lang="en-US" sz="800" dirty="0" smtClean="0"/>
          </a:p>
          <a:p>
            <a:pPr lvl="1">
              <a:buFont typeface="Arial" panose="020B0604020202020204" pitchFamily="34" charset="0"/>
              <a:buChar char="•"/>
            </a:pPr>
            <a:r>
              <a:rPr lang="en-US" sz="2200" dirty="0" smtClean="0"/>
              <a:t>Establishing written agency P-Card program policies and procedures</a:t>
            </a:r>
          </a:p>
          <a:p>
            <a:pPr lvl="1">
              <a:buFont typeface="Arial" panose="020B0604020202020204" pitchFamily="34" charset="0"/>
              <a:buChar char="•"/>
            </a:pPr>
            <a:r>
              <a:rPr lang="en-US" sz="2200" dirty="0" smtClean="0"/>
              <a:t>Order new cards and deactivate cards</a:t>
            </a:r>
            <a:endParaRPr lang="en-US" sz="2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puregoodness.net/wp-content/uploads/2013/04/responsibility.jpg" hidden="1"/>
          <p:cNvPicPr>
            <a:picLocks noChangeAspect="1" noChangeArrowheads="1"/>
          </p:cNvPicPr>
          <p:nvPr/>
        </p:nvPicPr>
        <p:blipFill>
          <a:blip r:embed="rId2" cstate="print"/>
          <a:srcRect/>
          <a:stretch>
            <a:fillRect/>
          </a:stretch>
        </p:blipFill>
        <p:spPr bwMode="auto">
          <a:xfrm>
            <a:off x="14489" y="-1524000"/>
            <a:ext cx="9129511" cy="8382000"/>
          </a:xfrm>
          <a:prstGeom prst="rect">
            <a:avLst/>
          </a:prstGeom>
          <a:noFill/>
        </p:spPr>
      </p:pic>
      <p:sp>
        <p:nvSpPr>
          <p:cNvPr id="3" name="Content Placeholder 2"/>
          <p:cNvSpPr>
            <a:spLocks noGrp="1"/>
          </p:cNvSpPr>
          <p:nvPr>
            <p:ph idx="1"/>
          </p:nvPr>
        </p:nvSpPr>
        <p:spPr>
          <a:xfrm>
            <a:off x="31728" y="1905000"/>
            <a:ext cx="8229600" cy="4953000"/>
          </a:xfrm>
        </p:spPr>
        <p:txBody>
          <a:bodyPr>
            <a:normAutofit lnSpcReduction="10000"/>
          </a:bodyPr>
          <a:lstStyle/>
          <a:p>
            <a:pPr marL="745236" lvl="1" indent="-342900">
              <a:buFont typeface="Arial" panose="020B0604020202020204" pitchFamily="34" charset="0"/>
              <a:buChar char="•"/>
              <a:defRPr/>
            </a:pPr>
            <a:r>
              <a:rPr lang="en-US" sz="2000" dirty="0" smtClean="0"/>
              <a:t>Establishing </a:t>
            </a:r>
            <a:r>
              <a:rPr lang="en-US" sz="2000" dirty="0"/>
              <a:t>and maintaining usage controls and determining cardholder’s need for the </a:t>
            </a:r>
            <a:r>
              <a:rPr lang="en-US" sz="2000" dirty="0" smtClean="0"/>
              <a:t>P-Card</a:t>
            </a:r>
          </a:p>
          <a:p>
            <a:pPr marL="402336" lvl="1" indent="0">
              <a:buNone/>
              <a:defRPr/>
            </a:pPr>
            <a:endParaRPr lang="en-US" sz="1100" dirty="0"/>
          </a:p>
          <a:p>
            <a:pPr marL="745236" lvl="1" indent="-342900">
              <a:buFont typeface="Arial" panose="020B0604020202020204" pitchFamily="34" charset="0"/>
              <a:buChar char="•"/>
              <a:defRPr/>
            </a:pPr>
            <a:r>
              <a:rPr lang="en-US" sz="2000" dirty="0"/>
              <a:t>Auditing of reports and transactions to identify unauthorized </a:t>
            </a:r>
            <a:r>
              <a:rPr lang="en-US" sz="2000" dirty="0" smtClean="0"/>
              <a:t>use</a:t>
            </a:r>
          </a:p>
          <a:p>
            <a:pPr marL="402336" lvl="1" indent="0">
              <a:buNone/>
              <a:defRPr/>
            </a:pPr>
            <a:endParaRPr lang="en-US" sz="1100" dirty="0"/>
          </a:p>
          <a:p>
            <a:pPr marL="745236" lvl="1" indent="-342900">
              <a:buFont typeface="Arial" panose="020B0604020202020204" pitchFamily="34" charset="0"/>
              <a:buChar char="•"/>
              <a:defRPr/>
            </a:pPr>
            <a:r>
              <a:rPr lang="en-US" sz="2000" dirty="0"/>
              <a:t>Auditing a random selection of cardholder’s monthly statements for </a:t>
            </a:r>
            <a:r>
              <a:rPr lang="en-US" sz="2000" dirty="0" smtClean="0"/>
              <a:t>accuracy</a:t>
            </a:r>
          </a:p>
          <a:p>
            <a:pPr marL="402336" lvl="1" indent="0">
              <a:buNone/>
              <a:defRPr/>
            </a:pPr>
            <a:endParaRPr lang="en-US" sz="1100" dirty="0"/>
          </a:p>
          <a:p>
            <a:pPr marL="745236" lvl="1" indent="-342900">
              <a:buFont typeface="Arial" panose="020B0604020202020204" pitchFamily="34" charset="0"/>
              <a:buChar char="•"/>
              <a:defRPr/>
            </a:pPr>
            <a:r>
              <a:rPr lang="en-US" sz="2000" dirty="0"/>
              <a:t>Setting Lodging </a:t>
            </a:r>
            <a:r>
              <a:rPr lang="en-US" sz="2000" dirty="0" smtClean="0"/>
              <a:t>or Travel Only </a:t>
            </a:r>
            <a:r>
              <a:rPr lang="en-US" sz="2000" dirty="0"/>
              <a:t>P-Cards in “Suspense” status in Works with Credit Limits at $0.00 when not in </a:t>
            </a:r>
            <a:r>
              <a:rPr lang="en-US" sz="2000" dirty="0" smtClean="0"/>
              <a:t>use</a:t>
            </a:r>
          </a:p>
          <a:p>
            <a:pPr marL="402336" lvl="1" indent="0">
              <a:buNone/>
              <a:defRPr/>
            </a:pPr>
            <a:endParaRPr lang="en-US" sz="1000" dirty="0"/>
          </a:p>
          <a:p>
            <a:pPr marL="745236" lvl="1" indent="-342900">
              <a:buFont typeface="Arial" panose="020B0604020202020204" pitchFamily="34" charset="0"/>
              <a:buChar char="•"/>
              <a:defRPr/>
            </a:pPr>
            <a:r>
              <a:rPr lang="en-US" sz="2000" dirty="0" smtClean="0"/>
              <a:t>Establish </a:t>
            </a:r>
            <a:r>
              <a:rPr lang="en-US" sz="2000" dirty="0"/>
              <a:t>procedures for maintaining necessary data before it is removed from Works</a:t>
            </a:r>
          </a:p>
          <a:p>
            <a:pPr lvl="2"/>
            <a:r>
              <a:rPr lang="en-US" sz="1800" dirty="0"/>
              <a:t>Paper Copies</a:t>
            </a:r>
          </a:p>
          <a:p>
            <a:pPr lvl="2"/>
            <a:r>
              <a:rPr lang="en-US" sz="1800" dirty="0"/>
              <a:t>Electronic Copies, must meet:</a:t>
            </a:r>
          </a:p>
          <a:p>
            <a:pPr lvl="3">
              <a:buFont typeface="Wingdings" panose="05000000000000000000" pitchFamily="2" charset="2"/>
              <a:buChar char="ü"/>
            </a:pPr>
            <a:r>
              <a:rPr lang="en-US" sz="1600" dirty="0"/>
              <a:t>OMES Information Security Policies, Procedures and Guidelines</a:t>
            </a:r>
          </a:p>
          <a:p>
            <a:pPr lvl="3">
              <a:buFont typeface="Wingdings" panose="05000000000000000000" pitchFamily="2" charset="2"/>
              <a:buChar char="ü"/>
            </a:pPr>
            <a:r>
              <a:rPr lang="en-US" sz="1600" dirty="0"/>
              <a:t>Oklahoma Archive Commission Rules</a:t>
            </a:r>
          </a:p>
          <a:p>
            <a:pPr marL="0" indent="0">
              <a:buNone/>
            </a:pPr>
            <a:endParaRPr lang="en-US" dirty="0"/>
          </a:p>
        </p:txBody>
      </p:sp>
      <p:sp>
        <p:nvSpPr>
          <p:cNvPr id="4" name="Title 1"/>
          <p:cNvSpPr>
            <a:spLocks noGrp="1"/>
          </p:cNvSpPr>
          <p:nvPr>
            <p:ph type="title"/>
          </p:nvPr>
        </p:nvSpPr>
        <p:spPr>
          <a:xfrm>
            <a:off x="0" y="304800"/>
            <a:ext cx="8229600" cy="1600200"/>
          </a:xfrm>
        </p:spPr>
        <p:txBody>
          <a:bodyPr>
            <a:normAutofit/>
          </a:bodyPr>
          <a:lstStyle/>
          <a:p>
            <a:pPr algn="l"/>
            <a:r>
              <a:rPr lang="en-US" dirty="0" smtClean="0"/>
              <a:t>     P-Card Administrator</a:t>
            </a:r>
            <a:br>
              <a:rPr lang="en-US" dirty="0" smtClean="0"/>
            </a:br>
            <a:r>
              <a:rPr lang="en-US" dirty="0"/>
              <a:t> </a:t>
            </a:r>
            <a:r>
              <a:rPr lang="en-US" dirty="0" smtClean="0"/>
              <a:t>    </a:t>
            </a:r>
            <a:r>
              <a:rPr lang="en-US" dirty="0" smtClean="0">
                <a:latin typeface="Ravie" panose="04040805050809020602" pitchFamily="82" charset="0"/>
              </a:rPr>
              <a:t>Responsibilities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ad2.whstatic.com/images/thumb/0/08/Tu-Filing-and-Storage-2506.jpg/250px-Tu-Filing-and-Storage-2506.jpg"/>
          <p:cNvPicPr>
            <a:picLocks noChangeAspect="1" noChangeArrowheads="1"/>
          </p:cNvPicPr>
          <p:nvPr/>
        </p:nvPicPr>
        <p:blipFill>
          <a:blip r:embed="rId2" cstate="print"/>
          <a:srcRect/>
          <a:stretch>
            <a:fillRect/>
          </a:stretch>
        </p:blipFill>
        <p:spPr bwMode="auto">
          <a:xfrm>
            <a:off x="6924675" y="1828800"/>
            <a:ext cx="2000250" cy="2191817"/>
          </a:xfrm>
          <a:prstGeom prst="rect">
            <a:avLst/>
          </a:prstGeom>
          <a:noFill/>
        </p:spPr>
      </p:pic>
      <p:sp>
        <p:nvSpPr>
          <p:cNvPr id="2" name="Title 1"/>
          <p:cNvSpPr>
            <a:spLocks noGrp="1"/>
          </p:cNvSpPr>
          <p:nvPr>
            <p:ph type="title"/>
          </p:nvPr>
        </p:nvSpPr>
        <p:spPr>
          <a:xfrm>
            <a:off x="-304800" y="304800"/>
            <a:ext cx="8229600" cy="1143000"/>
          </a:xfrm>
        </p:spPr>
        <p:txBody>
          <a:bodyPr/>
          <a:lstStyle/>
          <a:p>
            <a:r>
              <a:rPr lang="en-US" dirty="0" smtClean="0"/>
              <a:t>Records Retention</a:t>
            </a:r>
            <a:endParaRPr lang="en-US" dirty="0"/>
          </a:p>
        </p:txBody>
      </p:sp>
      <p:sp>
        <p:nvSpPr>
          <p:cNvPr id="3" name="Content Placeholder 2"/>
          <p:cNvSpPr>
            <a:spLocks noGrp="1"/>
          </p:cNvSpPr>
          <p:nvPr>
            <p:ph idx="1"/>
          </p:nvPr>
        </p:nvSpPr>
        <p:spPr>
          <a:xfrm>
            <a:off x="238125" y="1371600"/>
            <a:ext cx="8229600" cy="5029200"/>
          </a:xfrm>
        </p:spPr>
        <p:txBody>
          <a:bodyPr>
            <a:normAutofit lnSpcReduction="10000"/>
          </a:bodyPr>
          <a:lstStyle/>
          <a:p>
            <a:r>
              <a:rPr lang="en-US" sz="2200" b="1" dirty="0" smtClean="0"/>
              <a:t>Records include any transaction documentation, such as, statements, receipts, disputes, correspondence, etc.;</a:t>
            </a:r>
          </a:p>
          <a:p>
            <a:endParaRPr lang="en-US" sz="2200" b="1" dirty="0" smtClean="0"/>
          </a:p>
          <a:p>
            <a:r>
              <a:rPr lang="en-US" sz="2200" b="1" dirty="0" smtClean="0"/>
              <a:t>Includes documentation in paper or electronic form and must meet:</a:t>
            </a:r>
          </a:p>
          <a:p>
            <a:pPr lvl="1"/>
            <a:r>
              <a:rPr lang="en-US" sz="2000" b="1" dirty="0" smtClean="0"/>
              <a:t>OMES Information Security Policies, Procedures &amp; Guidelines</a:t>
            </a:r>
          </a:p>
          <a:p>
            <a:pPr lvl="1"/>
            <a:r>
              <a:rPr lang="en-US" sz="2000" b="1" dirty="0" smtClean="0"/>
              <a:t>Oklahoma Archive Commission Rules</a:t>
            </a:r>
          </a:p>
          <a:p>
            <a:endParaRPr lang="en-US" sz="2200" b="1" dirty="0" smtClean="0"/>
          </a:p>
          <a:p>
            <a:r>
              <a:rPr lang="en-US" sz="2200" b="1" dirty="0" smtClean="0"/>
              <a:t>Must be maintained for seven (7) years; </a:t>
            </a:r>
          </a:p>
          <a:p>
            <a:pPr lvl="1"/>
            <a:r>
              <a:rPr lang="en-US" sz="2000" b="1" dirty="0" smtClean="0"/>
              <a:t>If audit occurs, the records are required to be retained for two (2) years after issues are resolved or until the end of the seven (7) year period, whichever is longer</a:t>
            </a:r>
          </a:p>
          <a:p>
            <a:pPr marL="457200" lvl="1" indent="0">
              <a:buNone/>
            </a:pPr>
            <a:endParaRPr lang="en-US" sz="2000" b="1" dirty="0" smtClean="0"/>
          </a:p>
          <a:p>
            <a:pPr lvl="1"/>
            <a:r>
              <a:rPr lang="en-US" sz="2000" b="1" dirty="0" smtClean="0"/>
              <a:t>If litigation occurs, records must be kept indefinitely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25475"/>
            <a:ext cx="8229600" cy="1143000"/>
          </a:xfrm>
        </p:spPr>
        <p:txBody>
          <a:bodyPr/>
          <a:lstStyle/>
          <a:p>
            <a:r>
              <a:rPr lang="en-US" dirty="0" smtClean="0"/>
              <a:t>Maintenance</a:t>
            </a:r>
            <a:endParaRPr lang="en-US" dirty="0"/>
          </a:p>
        </p:txBody>
      </p:sp>
      <p:sp>
        <p:nvSpPr>
          <p:cNvPr id="3" name="Content Placeholder 2"/>
          <p:cNvSpPr>
            <a:spLocks noGrp="1"/>
          </p:cNvSpPr>
          <p:nvPr>
            <p:ph idx="1"/>
          </p:nvPr>
        </p:nvSpPr>
        <p:spPr>
          <a:xfrm>
            <a:off x="476480" y="2209800"/>
            <a:ext cx="8229600" cy="4525963"/>
          </a:xfrm>
        </p:spPr>
        <p:txBody>
          <a:bodyPr/>
          <a:lstStyle/>
          <a:p>
            <a:r>
              <a:rPr lang="en-US" sz="2400" dirty="0" smtClean="0"/>
              <a:t>Changing the Entity’s P-Card Administrator or Back-up:</a:t>
            </a:r>
          </a:p>
          <a:p>
            <a:pPr lvl="1"/>
            <a:r>
              <a:rPr lang="en-US" sz="2000" dirty="0" smtClean="0"/>
              <a:t>Submit a request on entity letterhead, signed by the Entity’s Chief Administrative Officer, to the State P-Card Administrator via email or fax advising of the changes</a:t>
            </a:r>
          </a:p>
          <a:p>
            <a:pPr lvl="1"/>
            <a:r>
              <a:rPr lang="en-US" sz="2000" dirty="0" smtClean="0"/>
              <a:t>Submit OMES-FORM-CP-034 to State P-Card Office</a:t>
            </a:r>
          </a:p>
          <a:p>
            <a:pPr lvl="1"/>
            <a:r>
              <a:rPr lang="en-US" sz="2000" dirty="0" smtClean="0"/>
              <a:t>Please do so in a timely manner so we can get this updated. </a:t>
            </a:r>
          </a:p>
          <a:p>
            <a:endParaRPr lang="en-US" sz="2000" dirty="0" smtClean="0"/>
          </a:p>
          <a:p>
            <a:r>
              <a:rPr lang="en-US" sz="2000" dirty="0" smtClean="0"/>
              <a:t>Why do we keep a list? We want to know who to contact if we have an announcement or issue. We let the bank know who the P-Card Administrator and Back-up are for security reasons.</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89577"/>
            <a:ext cx="1905000" cy="14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3061283"/>
            <a:ext cx="8229600" cy="3644317"/>
          </a:xfrm>
        </p:spPr>
        <p:txBody>
          <a:bodyPr/>
          <a:lstStyle/>
          <a:p>
            <a:r>
              <a:rPr lang="en-US" sz="2000" dirty="0" smtClean="0"/>
              <a:t>Payment Center</a:t>
            </a:r>
          </a:p>
          <a:p>
            <a:pPr lvl="1"/>
            <a:r>
              <a:rPr lang="en-US" sz="2000" dirty="0" smtClean="0"/>
              <a:t>Official VISA Site</a:t>
            </a:r>
          </a:p>
          <a:p>
            <a:pPr lvl="1"/>
            <a:r>
              <a:rPr lang="en-US" sz="2000" dirty="0" smtClean="0"/>
              <a:t>Access from Works Home page</a:t>
            </a:r>
            <a:r>
              <a:rPr lang="en-US" sz="2200" dirty="0" smtClean="0"/>
              <a:t> </a:t>
            </a:r>
          </a:p>
          <a:p>
            <a:pPr lvl="1"/>
            <a:endParaRPr lang="en-US" sz="2200" b="1" u="sng" dirty="0" smtClean="0"/>
          </a:p>
          <a:p>
            <a:pPr lvl="1"/>
            <a:endParaRPr lang="en-US" sz="2200" b="1" u="sng" dirty="0"/>
          </a:p>
          <a:p>
            <a:pPr lvl="1"/>
            <a:r>
              <a:rPr lang="en-US" sz="2200" b="1" u="sng" dirty="0" smtClean="0"/>
              <a:t>P-Card Administrators Only</a:t>
            </a:r>
          </a:p>
          <a:p>
            <a:pPr lvl="2"/>
            <a:r>
              <a:rPr lang="en-US" sz="2000" dirty="0" smtClean="0"/>
              <a:t>Print Company Statement</a:t>
            </a:r>
          </a:p>
          <a:p>
            <a:pPr lvl="2"/>
            <a:r>
              <a:rPr lang="en-US" sz="2000" dirty="0" smtClean="0"/>
              <a:t>Compare to Works Totals</a:t>
            </a:r>
          </a:p>
          <a:p>
            <a:pPr lvl="2"/>
            <a:r>
              <a:rPr lang="en-US" sz="2000" dirty="0" smtClean="0"/>
              <a:t>File with Monthly P-Card Records</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6684"/>
            <a:ext cx="8305801" cy="251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56551"/>
            <a:ext cx="74866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276600"/>
            <a:ext cx="7696200" cy="3323987"/>
          </a:xfrm>
          <a:prstGeom prst="rect">
            <a:avLst/>
          </a:prstGeom>
          <a:noFill/>
        </p:spPr>
        <p:txBody>
          <a:bodyPr wrap="square" rtlCol="0">
            <a:spAutoFit/>
          </a:bodyPr>
          <a:lstStyle/>
          <a:p>
            <a:pPr>
              <a:buFont typeface="Arial" pitchFamily="34" charset="0"/>
              <a:buChar char="•"/>
            </a:pPr>
            <a:r>
              <a:rPr lang="en-US" sz="2400" dirty="0" smtClean="0"/>
              <a:t>Disputes may be reported by the Entity P-Card </a:t>
            </a:r>
          </a:p>
          <a:p>
            <a:r>
              <a:rPr lang="en-US" sz="2400" dirty="0"/>
              <a:t> </a:t>
            </a:r>
            <a:r>
              <a:rPr lang="en-US" sz="2400" dirty="0" smtClean="0"/>
              <a:t> Administrator to BOA who will assist the State in resolving </a:t>
            </a:r>
          </a:p>
          <a:p>
            <a:r>
              <a:rPr lang="en-US" sz="2400" dirty="0"/>
              <a:t> </a:t>
            </a:r>
            <a:r>
              <a:rPr lang="en-US" sz="2400" dirty="0" smtClean="0"/>
              <a:t> the dispute;</a:t>
            </a:r>
          </a:p>
          <a:p>
            <a:pPr>
              <a:buFont typeface="Arial" pitchFamily="34" charset="0"/>
              <a:buChar char="•"/>
            </a:pPr>
            <a:r>
              <a:rPr lang="en-US" sz="2400" dirty="0" smtClean="0"/>
              <a:t>Must be initiated within </a:t>
            </a:r>
            <a:r>
              <a:rPr lang="en-US" sz="2400" dirty="0" smtClean="0">
                <a:solidFill>
                  <a:srgbClr val="FF0000"/>
                </a:solidFill>
              </a:rPr>
              <a:t>30</a:t>
            </a:r>
            <a:r>
              <a:rPr lang="en-US" sz="2400" dirty="0" smtClean="0"/>
              <a:t> days of the purchase date;</a:t>
            </a:r>
          </a:p>
          <a:p>
            <a:pPr>
              <a:buFont typeface="Arial" pitchFamily="34" charset="0"/>
              <a:buChar char="•"/>
            </a:pPr>
            <a:r>
              <a:rPr lang="en-US" sz="2400" dirty="0" smtClean="0"/>
              <a:t>Always try to resolve with the merchant first prior to</a:t>
            </a:r>
          </a:p>
          <a:p>
            <a:r>
              <a:rPr lang="en-US" sz="2400" dirty="0"/>
              <a:t> </a:t>
            </a:r>
            <a:r>
              <a:rPr lang="en-US" sz="2400" dirty="0" smtClean="0"/>
              <a:t> contacting the bank if possible;</a:t>
            </a:r>
          </a:p>
          <a:p>
            <a:pPr>
              <a:buFont typeface="Arial" pitchFamily="34" charset="0"/>
              <a:buChar char="•"/>
            </a:pPr>
            <a:r>
              <a:rPr lang="en-US" sz="2400" dirty="0" smtClean="0"/>
              <a:t>Disputed amount will be paid at the end of the month and</a:t>
            </a:r>
          </a:p>
          <a:p>
            <a:r>
              <a:rPr lang="en-US" sz="2400" dirty="0"/>
              <a:t> </a:t>
            </a:r>
            <a:r>
              <a:rPr lang="en-US" sz="2400" dirty="0" smtClean="0"/>
              <a:t> a credit will appear in a subsequent statement.</a:t>
            </a:r>
          </a:p>
          <a:p>
            <a:pPr>
              <a:buFont typeface="Arial" pitchFamily="34" charset="0"/>
              <a:buChar char="•"/>
            </a:pPr>
            <a:endParaRPr lang="en-US"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685800"/>
            <a:ext cx="2743200" cy="237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133"/>
            <a:ext cx="8229600" cy="1143000"/>
          </a:xfrm>
        </p:spPr>
        <p:txBody>
          <a:bodyPr/>
          <a:lstStyle/>
          <a:p>
            <a:pPr algn="l"/>
            <a:r>
              <a:rPr lang="en-US" dirty="0"/>
              <a:t> </a:t>
            </a:r>
            <a:r>
              <a:rPr lang="en-US" dirty="0" smtClean="0"/>
              <a:t>          PIN numbers</a:t>
            </a:r>
            <a:endParaRPr lang="en-US" dirty="0"/>
          </a:p>
        </p:txBody>
      </p:sp>
      <p:sp>
        <p:nvSpPr>
          <p:cNvPr id="3" name="Content Placeholder 2"/>
          <p:cNvSpPr>
            <a:spLocks noGrp="1"/>
          </p:cNvSpPr>
          <p:nvPr>
            <p:ph idx="1"/>
          </p:nvPr>
        </p:nvSpPr>
        <p:spPr>
          <a:xfrm>
            <a:off x="457200" y="1905000"/>
            <a:ext cx="8229600" cy="4525963"/>
          </a:xfrm>
        </p:spPr>
        <p:txBody>
          <a:bodyPr/>
          <a:lstStyle/>
          <a:p>
            <a:r>
              <a:rPr lang="en-US" dirty="0" smtClean="0"/>
              <a:t>PIN numbers must be registered online at </a:t>
            </a:r>
            <a:r>
              <a:rPr lang="en-US" dirty="0" smtClean="0">
                <a:hlinkClick r:id="rId2"/>
              </a:rPr>
              <a:t>www.baml.com/PINCheck</a:t>
            </a:r>
            <a:r>
              <a:rPr lang="en-US" dirty="0" smtClean="0"/>
              <a:t> </a:t>
            </a:r>
          </a:p>
          <a:p>
            <a:r>
              <a:rPr lang="en-US" dirty="0" smtClean="0"/>
              <a:t>If you forget your PIN you may retrieve it from this website</a:t>
            </a:r>
          </a:p>
          <a:p>
            <a:r>
              <a:rPr lang="en-US" dirty="0" smtClean="0"/>
              <a:t>If you don’t have access to the internet, you can contact customer service to request a PIN reminder mailer.  PINs cannot be provided over the phone.</a:t>
            </a:r>
          </a:p>
          <a:p>
            <a:pPr marL="0" indent="0">
              <a:buNone/>
            </a:pP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42938"/>
            <a:ext cx="2718770" cy="126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367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thumbs.dreamstime.com/z/fork-knife-spoon-silverware-2435565.jpg" hidden="1"/>
          <p:cNvPicPr>
            <a:picLocks noChangeAspect="1" noChangeArrowheads="1"/>
          </p:cNvPicPr>
          <p:nvPr/>
        </p:nvPicPr>
        <p:blipFill>
          <a:blip r:embed="rId2" cstate="print"/>
          <a:srcRect/>
          <a:stretch>
            <a:fillRect/>
          </a:stretch>
        </p:blipFill>
        <p:spPr bwMode="auto">
          <a:xfrm>
            <a:off x="6172200" y="1905000"/>
            <a:ext cx="3495675" cy="4752976"/>
          </a:xfrm>
          <a:prstGeom prst="rect">
            <a:avLst/>
          </a:prstGeom>
          <a:noFill/>
        </p:spPr>
      </p:pic>
      <p:sp>
        <p:nvSpPr>
          <p:cNvPr id="7" name="Title 1"/>
          <p:cNvSpPr>
            <a:spLocks noGrp="1"/>
          </p:cNvSpPr>
          <p:nvPr>
            <p:ph type="title"/>
          </p:nvPr>
        </p:nvSpPr>
        <p:spPr>
          <a:xfrm>
            <a:off x="542925" y="457200"/>
            <a:ext cx="8229600" cy="990600"/>
          </a:xfrm>
        </p:spPr>
        <p:txBody>
          <a:bodyPr/>
          <a:lstStyle/>
          <a:p>
            <a:pPr eaLnBrk="1" fontAlgn="auto" hangingPunct="1">
              <a:spcAft>
                <a:spcPts val="0"/>
              </a:spcAft>
              <a:defRPr/>
            </a:pPr>
            <a:r>
              <a:rPr lang="en-US" dirty="0" smtClean="0">
                <a:solidFill>
                  <a:schemeClr val="tx2">
                    <a:satMod val="130000"/>
                  </a:schemeClr>
                </a:solidFill>
              </a:rPr>
              <a:t>Travel Purchases – P-Card</a:t>
            </a:r>
            <a:endParaRPr lang="en-US" dirty="0">
              <a:solidFill>
                <a:schemeClr val="tx2">
                  <a:satMod val="130000"/>
                </a:schemeClr>
              </a:solidFill>
            </a:endParaRPr>
          </a:p>
        </p:txBody>
      </p:sp>
      <p:sp>
        <p:nvSpPr>
          <p:cNvPr id="8" name="Content Placeholder 2"/>
          <p:cNvSpPr>
            <a:spLocks noGrp="1"/>
          </p:cNvSpPr>
          <p:nvPr>
            <p:ph sz="quarter" idx="1"/>
          </p:nvPr>
        </p:nvSpPr>
        <p:spPr>
          <a:xfrm>
            <a:off x="381000" y="1447800"/>
            <a:ext cx="8553450" cy="5029200"/>
          </a:xfrm>
        </p:spPr>
        <p:txBody>
          <a:bodyPr>
            <a:normAutofit lnSpcReduction="10000"/>
          </a:bodyPr>
          <a:lstStyle/>
          <a:p>
            <a:pPr eaLnBrk="1" hangingPunct="1">
              <a:buFont typeface="Wingdings" pitchFamily="2" charset="2"/>
              <a:buChar char="Ø"/>
            </a:pPr>
            <a:r>
              <a:rPr lang="en-US" sz="2400" b="1" dirty="0" smtClean="0">
                <a:solidFill>
                  <a:srgbClr val="FF0000"/>
                </a:solidFill>
              </a:rPr>
              <a:t>Except for airfare, lodging, taxi, shuttle, parking, &amp; rental car all other travel-related expenses are prohibited on the P-Card</a:t>
            </a:r>
            <a:r>
              <a:rPr lang="en-US" sz="2400" dirty="0" smtClean="0"/>
              <a:t>, such as:</a:t>
            </a:r>
          </a:p>
          <a:p>
            <a:pPr eaLnBrk="1" hangingPunct="1">
              <a:buNone/>
            </a:pPr>
            <a:endParaRPr lang="en-US" sz="2400" dirty="0" smtClean="0"/>
          </a:p>
          <a:p>
            <a:pPr lvl="1" eaLnBrk="1" hangingPunct="1">
              <a:buFont typeface="Wingdings" pitchFamily="2" charset="2"/>
              <a:buChar char="Ø"/>
            </a:pPr>
            <a:r>
              <a:rPr lang="en-US" sz="2000" dirty="0" smtClean="0"/>
              <a:t>Meals, including room service</a:t>
            </a:r>
          </a:p>
          <a:p>
            <a:pPr lvl="1" eaLnBrk="1" hangingPunct="1">
              <a:buFont typeface="Wingdings" pitchFamily="2" charset="2"/>
              <a:buChar char="Ø"/>
            </a:pPr>
            <a:r>
              <a:rPr lang="en-US" sz="2000" dirty="0" smtClean="0"/>
              <a:t>Hotel Telephone  (not business related)</a:t>
            </a:r>
          </a:p>
          <a:p>
            <a:pPr lvl="1">
              <a:buFont typeface="Wingdings" pitchFamily="2" charset="2"/>
              <a:buChar char="Ø"/>
            </a:pPr>
            <a:r>
              <a:rPr lang="en-US" sz="2000" dirty="0" smtClean="0"/>
              <a:t>Internet (not business related)</a:t>
            </a:r>
          </a:p>
          <a:p>
            <a:pPr eaLnBrk="1" hangingPunct="1">
              <a:buFont typeface="Wingdings" pitchFamily="2" charset="2"/>
              <a:buChar char="Ø"/>
            </a:pPr>
            <a:endParaRPr lang="en-US" sz="2400" dirty="0" smtClean="0"/>
          </a:p>
          <a:p>
            <a:pPr eaLnBrk="1" hangingPunct="1">
              <a:buFont typeface="Wingdings" pitchFamily="2" charset="2"/>
              <a:buChar char="Ø"/>
            </a:pPr>
            <a:r>
              <a:rPr lang="en-US" sz="2400" dirty="0" smtClean="0"/>
              <a:t>Traveler must pay out of pocket for all other travel related expenses</a:t>
            </a:r>
          </a:p>
          <a:p>
            <a:pPr eaLnBrk="1" hangingPunct="1">
              <a:buFont typeface="Wingdings" pitchFamily="2" charset="2"/>
              <a:buChar char="Ø"/>
            </a:pPr>
            <a:r>
              <a:rPr lang="en-US" sz="2400" dirty="0" smtClean="0"/>
              <a:t>Travel Claim may be submitted by the Traveler for reimbursement of travel related purchases prohibited on the </a:t>
            </a:r>
          </a:p>
          <a:p>
            <a:pPr eaLnBrk="1" hangingPunct="1">
              <a:buNone/>
            </a:pPr>
            <a:r>
              <a:rPr lang="en-US" sz="2400" dirty="0" smtClean="0"/>
              <a:t>	P-Card (OMES Reimbursement Form 19)</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eurotourshawaii.com/steve%202.jpg" hidden="1"/>
          <p:cNvPicPr>
            <a:picLocks noChangeAspect="1" noChangeArrowheads="1"/>
          </p:cNvPicPr>
          <p:nvPr/>
        </p:nvPicPr>
        <p:blipFill>
          <a:blip r:embed="rId2" cstate="print"/>
          <a:srcRect/>
          <a:stretch>
            <a:fillRect/>
          </a:stretch>
        </p:blipFill>
        <p:spPr bwMode="auto">
          <a:xfrm>
            <a:off x="0" y="0"/>
            <a:ext cx="9144000" cy="6734176"/>
          </a:xfrm>
          <a:prstGeom prst="rect">
            <a:avLst/>
          </a:prstGeom>
          <a:noFill/>
        </p:spPr>
      </p:pic>
      <p:sp>
        <p:nvSpPr>
          <p:cNvPr id="3" name="Content Placeholder 2"/>
          <p:cNvSpPr>
            <a:spLocks noGrp="1"/>
          </p:cNvSpPr>
          <p:nvPr>
            <p:ph idx="1"/>
          </p:nvPr>
        </p:nvSpPr>
        <p:spPr>
          <a:xfrm>
            <a:off x="228600" y="661145"/>
            <a:ext cx="8763000" cy="6202363"/>
          </a:xfrm>
        </p:spPr>
        <p:txBody>
          <a:bodyPr>
            <a:normAutofit/>
          </a:bodyPr>
          <a:lstStyle/>
          <a:p>
            <a:pPr marL="365760" indent="-283464">
              <a:buFont typeface="Wingdings" pitchFamily="2" charset="2"/>
              <a:buChar char="Ø"/>
              <a:defRPr/>
            </a:pPr>
            <a:r>
              <a:rPr lang="en-US" sz="2400" b="1" dirty="0" smtClean="0"/>
              <a:t>Airfare and Lodging are considered </a:t>
            </a:r>
            <a:r>
              <a:rPr lang="en-US" sz="2400" b="1" i="1" dirty="0" smtClean="0">
                <a:solidFill>
                  <a:srgbClr val="FF0000"/>
                </a:solidFill>
              </a:rPr>
              <a:t>separate</a:t>
            </a:r>
            <a:r>
              <a:rPr lang="en-US" sz="2400" b="1" dirty="0" smtClean="0">
                <a:solidFill>
                  <a:srgbClr val="FF0000"/>
                </a:solidFill>
              </a:rPr>
              <a:t> </a:t>
            </a:r>
            <a:r>
              <a:rPr lang="en-US" sz="2400" b="1" dirty="0" smtClean="0"/>
              <a:t>transactions </a:t>
            </a:r>
            <a:r>
              <a:rPr lang="en-US" sz="2100" b="1" dirty="0" smtClean="0"/>
              <a:t>($5,000.00 limit on each)</a:t>
            </a:r>
          </a:p>
          <a:p>
            <a:pPr marL="365760" indent="-283464">
              <a:buFont typeface="Wingdings" pitchFamily="2" charset="2"/>
              <a:buChar char="Ø"/>
              <a:defRPr/>
            </a:pPr>
            <a:r>
              <a:rPr lang="en-US" sz="2400" b="1" dirty="0" smtClean="0"/>
              <a:t>Travel can be purchased for:</a:t>
            </a:r>
          </a:p>
          <a:p>
            <a:pPr marL="365760" indent="-283464">
              <a:buFont typeface="Wingdings" pitchFamily="2" charset="2"/>
              <a:buChar char="Ø"/>
              <a:defRPr/>
            </a:pPr>
            <a:r>
              <a:rPr lang="en-US" sz="2400" b="1" dirty="0" smtClean="0"/>
              <a:t>Active State Employees or Officials of the State</a:t>
            </a:r>
          </a:p>
          <a:p>
            <a:pPr marL="365760" indent="-283464">
              <a:buFont typeface="Wingdings" pitchFamily="2" charset="2"/>
              <a:buChar char="Ø"/>
              <a:defRPr/>
            </a:pPr>
            <a:r>
              <a:rPr lang="en-US" sz="2400" b="1" dirty="0" smtClean="0"/>
              <a:t>Non-State Employees (as allowed by STRA) when</a:t>
            </a:r>
          </a:p>
          <a:p>
            <a:pPr marL="640080" lvl="1" indent="-237744">
              <a:buFont typeface="Wingdings" pitchFamily="2" charset="2"/>
              <a:buChar char="Ø"/>
              <a:defRPr/>
            </a:pPr>
            <a:r>
              <a:rPr lang="en-US" sz="2100" b="1" dirty="0" smtClean="0"/>
              <a:t>Performing substantial and necessary services to the State and</a:t>
            </a:r>
          </a:p>
          <a:p>
            <a:pPr marL="640080" lvl="1" indent="-237744">
              <a:buFont typeface="Wingdings" pitchFamily="2" charset="2"/>
              <a:buChar char="Ø"/>
              <a:defRPr/>
            </a:pPr>
            <a:r>
              <a:rPr lang="en-US" sz="2100" b="1" dirty="0" smtClean="0"/>
              <a:t>Directed or approved by appropriate department official</a:t>
            </a:r>
          </a:p>
          <a:p>
            <a:pPr marL="365760" indent="-283464">
              <a:buFont typeface="Wingdings" pitchFamily="2" charset="2"/>
              <a:buChar char="Ø"/>
              <a:defRPr/>
            </a:pPr>
            <a:r>
              <a:rPr lang="en-US" sz="2400" b="1" dirty="0" smtClean="0"/>
              <a:t>Must follow the STRA statutes and OMES State Travel Procedures</a:t>
            </a:r>
          </a:p>
          <a:p>
            <a:pPr marL="640080" lvl="1" indent="-237744">
              <a:buFont typeface="Wingdings" pitchFamily="2" charset="2"/>
              <a:buChar char="Ø"/>
              <a:defRPr/>
            </a:pPr>
            <a:r>
              <a:rPr lang="en-US" sz="2000" b="1" dirty="0" smtClean="0"/>
              <a:t>OMES may audit travel documentation (100% audited at this time)</a:t>
            </a:r>
          </a:p>
          <a:p>
            <a:pPr marL="640080" lvl="1" indent="-237744">
              <a:buFont typeface="Wingdings" pitchFamily="2" charset="2"/>
              <a:buChar char="Ø"/>
              <a:defRPr/>
            </a:pPr>
            <a:r>
              <a:rPr lang="en-US" sz="2000" b="1" dirty="0" smtClean="0"/>
              <a:t>Non-compliance may result in loss of P-Card travel privileges and/or additional travel training being required</a:t>
            </a:r>
          </a:p>
          <a:p>
            <a:pPr>
              <a:buFont typeface="Wingdings" panose="05000000000000000000" pitchFamily="2" charset="2"/>
              <a:buChar char="Ø"/>
            </a:pPr>
            <a:r>
              <a:rPr lang="en-US" sz="2400" b="1" dirty="0" smtClean="0"/>
              <a:t>Travel for contractors and/or their agents </a:t>
            </a:r>
            <a:r>
              <a:rPr lang="en-US" sz="2400" b="1" u="sng" dirty="0" smtClean="0"/>
              <a:t>cannot</a:t>
            </a:r>
            <a:r>
              <a:rPr lang="en-US" sz="2400" b="1" dirty="0" smtClean="0"/>
              <a:t> be booked with the P-Card</a:t>
            </a:r>
            <a:endParaRPr lang="en-US" sz="24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smtClean="0"/>
              <a:t>Notes:</a:t>
            </a:r>
            <a:endParaRPr lang="en-US" dirty="0"/>
          </a:p>
        </p:txBody>
      </p:sp>
      <p:sp>
        <p:nvSpPr>
          <p:cNvPr id="3" name="Content Placeholder 2"/>
          <p:cNvSpPr>
            <a:spLocks noGrp="1"/>
          </p:cNvSpPr>
          <p:nvPr>
            <p:ph idx="1"/>
          </p:nvPr>
        </p:nvSpPr>
        <p:spPr>
          <a:xfrm>
            <a:off x="304800" y="4343400"/>
            <a:ext cx="8229600" cy="1981200"/>
          </a:xfrm>
        </p:spPr>
        <p:txBody>
          <a:bodyPr>
            <a:normAutofit/>
          </a:bodyPr>
          <a:lstStyle/>
          <a:p>
            <a:pPr>
              <a:spcBef>
                <a:spcPts val="0"/>
              </a:spcBef>
            </a:pPr>
            <a:r>
              <a:rPr lang="en-US" sz="2800" dirty="0" smtClean="0"/>
              <a:t>  Traveler Information required to be entered in</a:t>
            </a:r>
          </a:p>
          <a:p>
            <a:pPr marL="0" indent="0">
              <a:spcBef>
                <a:spcPts val="0"/>
              </a:spcBef>
              <a:buNone/>
            </a:pPr>
            <a:r>
              <a:rPr lang="en-US" sz="2800" dirty="0"/>
              <a:t> </a:t>
            </a:r>
            <a:r>
              <a:rPr lang="en-US" sz="2800" dirty="0" smtClean="0"/>
              <a:t>     Works for travel transactions is listed in the State</a:t>
            </a:r>
          </a:p>
          <a:p>
            <a:pPr marL="0" indent="0">
              <a:spcBef>
                <a:spcPts val="0"/>
              </a:spcBef>
              <a:buNone/>
            </a:pPr>
            <a:r>
              <a:rPr lang="en-US" sz="2800" dirty="0"/>
              <a:t> </a:t>
            </a:r>
            <a:r>
              <a:rPr lang="en-US" sz="2800" dirty="0" smtClean="0"/>
              <a:t>     Purchase Card Procedures, section 6.13.1.2.2.</a:t>
            </a:r>
          </a:p>
          <a:p>
            <a:pPr>
              <a:spcBef>
                <a:spcPts val="0"/>
              </a:spcBef>
            </a:pPr>
            <a:endParaRPr lang="en-US" dirty="0"/>
          </a:p>
        </p:txBody>
      </p:sp>
      <p:sp>
        <p:nvSpPr>
          <p:cNvPr id="4" name="Rectangle 3"/>
          <p:cNvSpPr/>
          <p:nvPr/>
        </p:nvSpPr>
        <p:spPr>
          <a:xfrm>
            <a:off x="381000" y="1295400"/>
            <a:ext cx="8229600" cy="2677656"/>
          </a:xfrm>
          <a:prstGeom prst="rect">
            <a:avLst/>
          </a:prstGeom>
        </p:spPr>
        <p:txBody>
          <a:bodyPr wrap="square">
            <a:spAutoFit/>
          </a:bodyPr>
          <a:lstStyle/>
          <a:p>
            <a:pPr marL="457200" indent="-457200">
              <a:buFont typeface="Arial" panose="020B0604020202020204" pitchFamily="34" charset="0"/>
              <a:buChar char="•"/>
            </a:pPr>
            <a:r>
              <a:rPr lang="en-US" sz="2800" dirty="0"/>
              <a:t>Title 74-500.9 now allows the OMES Director to approve an </a:t>
            </a:r>
            <a:r>
              <a:rPr lang="en-US" sz="2800" b="1" dirty="0"/>
              <a:t>in-state</a:t>
            </a:r>
            <a:r>
              <a:rPr lang="en-US" sz="2800" dirty="0"/>
              <a:t> lodging stay up to 150% of the current standard rate if it is determined that no lodging is available at the current maximum rate. Request for exception (OMES Form 035) must be approved </a:t>
            </a:r>
            <a:r>
              <a:rPr lang="en-US" sz="2800" b="1" dirty="0"/>
              <a:t>prior</a:t>
            </a:r>
            <a:r>
              <a:rPr lang="en-US" sz="2800" dirty="0"/>
              <a:t> to booking the lodging.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t1.gstatic.com/images?q=tbn:ANd9GcStNmp-fXyrIDJsBhWkWdBbMdD5xXHjvsSny0VvGFvBoGNheJwB" hidden="1"/>
          <p:cNvPicPr>
            <a:picLocks noChangeAspect="1" noChangeArrowheads="1"/>
          </p:cNvPicPr>
          <p:nvPr/>
        </p:nvPicPr>
        <p:blipFill>
          <a:blip r:embed="rId2" cstate="print"/>
          <a:srcRect/>
          <a:stretch>
            <a:fillRect/>
          </a:stretch>
        </p:blipFill>
        <p:spPr bwMode="auto">
          <a:xfrm>
            <a:off x="0" y="0"/>
            <a:ext cx="9144000" cy="7315200"/>
          </a:xfrm>
          <a:prstGeom prst="rect">
            <a:avLst/>
          </a:prstGeom>
          <a:noFill/>
        </p:spPr>
      </p:pic>
      <p:sp>
        <p:nvSpPr>
          <p:cNvPr id="3" name="Content Placeholder 2"/>
          <p:cNvSpPr>
            <a:spLocks noGrp="1"/>
          </p:cNvSpPr>
          <p:nvPr>
            <p:ph idx="1"/>
          </p:nvPr>
        </p:nvSpPr>
        <p:spPr>
          <a:xfrm>
            <a:off x="533400" y="2667000"/>
            <a:ext cx="8229600" cy="3581400"/>
          </a:xfrm>
        </p:spPr>
        <p:txBody>
          <a:bodyPr/>
          <a:lstStyle/>
          <a:p>
            <a:pPr marL="365760" indent="-283464">
              <a:buFont typeface="Wingdings" pitchFamily="2" charset="2"/>
              <a:buChar char="Ø"/>
              <a:defRPr/>
            </a:pPr>
            <a:r>
              <a:rPr lang="en-US" b="1" dirty="0" smtClean="0"/>
              <a:t>Reservations may be made by:</a:t>
            </a:r>
          </a:p>
          <a:p>
            <a:pPr marL="640080" lvl="1" indent="-237744">
              <a:buFont typeface="Wingdings" pitchFamily="2" charset="2"/>
              <a:buChar char="Ø"/>
              <a:defRPr/>
            </a:pPr>
            <a:r>
              <a:rPr lang="en-US" sz="3200" b="1" dirty="0" smtClean="0"/>
              <a:t>Agency Travel Coordinator</a:t>
            </a:r>
          </a:p>
          <a:p>
            <a:pPr marL="886968" lvl="2">
              <a:buFont typeface="Wingdings" pitchFamily="2" charset="2"/>
              <a:buChar char="Ø"/>
              <a:defRPr/>
            </a:pPr>
            <a:r>
              <a:rPr lang="en-US" sz="2800" b="1" dirty="0" smtClean="0"/>
              <a:t>Card is in Travel Coordinator’s name</a:t>
            </a:r>
          </a:p>
          <a:p>
            <a:pPr marL="886968" lvl="2">
              <a:buFont typeface="Wingdings" pitchFamily="2" charset="2"/>
              <a:buChar char="Ø"/>
              <a:defRPr/>
            </a:pPr>
            <a:r>
              <a:rPr lang="en-US" sz="2800" b="1" dirty="0" smtClean="0"/>
              <a:t>Must complete Lodging Letter and send to hotel</a:t>
            </a:r>
          </a:p>
          <a:p>
            <a:pPr marL="640080" lvl="1" indent="-237744">
              <a:buFont typeface="Wingdings" pitchFamily="2" charset="2"/>
              <a:buChar char="Ø"/>
              <a:defRPr/>
            </a:pPr>
            <a:r>
              <a:rPr lang="en-US" sz="3200" b="1" dirty="0" smtClean="0"/>
              <a:t>Traveler</a:t>
            </a:r>
          </a:p>
          <a:p>
            <a:pPr marL="886968" lvl="2">
              <a:buFont typeface="Wingdings" pitchFamily="2" charset="2"/>
              <a:buChar char="Ø"/>
              <a:defRPr/>
            </a:pPr>
            <a:r>
              <a:rPr lang="en-US" sz="2800" b="1" dirty="0" smtClean="0"/>
              <a:t>Card is in the Traveler’s name</a:t>
            </a:r>
          </a:p>
          <a:p>
            <a:pPr>
              <a:buNone/>
            </a:pP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56388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35" r="22832"/>
          <a:stretch/>
        </p:blipFill>
        <p:spPr bwMode="auto">
          <a:xfrm>
            <a:off x="228600" y="762000"/>
            <a:ext cx="6455121" cy="586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3249" y="342900"/>
            <a:ext cx="8229600" cy="838200"/>
          </a:xfrm>
        </p:spPr>
        <p:txBody>
          <a:bodyPr>
            <a:normAutofit/>
          </a:bodyPr>
          <a:lstStyle/>
          <a:p>
            <a:r>
              <a:rPr lang="en-US" dirty="0" smtClean="0"/>
              <a:t>Lodging Letter</a:t>
            </a:r>
            <a:endParaRPr lang="en-US" dirty="0"/>
          </a:p>
        </p:txBody>
      </p:sp>
      <p:sp>
        <p:nvSpPr>
          <p:cNvPr id="3" name="TextBox 2"/>
          <p:cNvSpPr txBox="1"/>
          <p:nvPr/>
        </p:nvSpPr>
        <p:spPr>
          <a:xfrm>
            <a:off x="6858000" y="1905000"/>
            <a:ext cx="2133600" cy="1200329"/>
          </a:xfrm>
          <a:prstGeom prst="rect">
            <a:avLst/>
          </a:prstGeom>
          <a:noFill/>
        </p:spPr>
        <p:txBody>
          <a:bodyPr wrap="square" rtlCol="0">
            <a:spAutoFit/>
          </a:bodyPr>
          <a:lstStyle/>
          <a:p>
            <a:r>
              <a:rPr lang="en-US" dirty="0" smtClean="0"/>
              <a:t>Be sure and add the Tax ID number on </a:t>
            </a:r>
          </a:p>
          <a:p>
            <a:r>
              <a:rPr lang="en-US" dirty="0"/>
              <a:t>t</a:t>
            </a:r>
            <a:r>
              <a:rPr lang="en-US" dirty="0" smtClean="0"/>
              <a:t>his letter for  </a:t>
            </a:r>
          </a:p>
          <a:p>
            <a:r>
              <a:rPr lang="en-US" dirty="0" smtClean="0"/>
              <a:t>in-state lodging.</a:t>
            </a:r>
            <a:endParaRPr lang="en-US" dirty="0"/>
          </a:p>
        </p:txBody>
      </p:sp>
    </p:spTree>
    <p:extLst>
      <p:ext uri="{BB962C8B-B14F-4D97-AF65-F5344CB8AC3E}">
        <p14:creationId xmlns:p14="http://schemas.microsoft.com/office/powerpoint/2010/main" val="1281968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ktbs.images.worldnow.com/images/23067286_BG1.jpg"/>
          <p:cNvPicPr>
            <a:picLocks noChangeAspect="1" noChangeArrowheads="1"/>
          </p:cNvPicPr>
          <p:nvPr/>
        </p:nvPicPr>
        <p:blipFill>
          <a:blip r:embed="rId2" cstate="print"/>
          <a:srcRect/>
          <a:stretch>
            <a:fillRect/>
          </a:stretch>
        </p:blipFill>
        <p:spPr bwMode="auto">
          <a:xfrm>
            <a:off x="3505200" y="586153"/>
            <a:ext cx="1752600" cy="1776047"/>
          </a:xfrm>
          <a:prstGeom prst="rect">
            <a:avLst/>
          </a:prstGeom>
          <a:noFill/>
        </p:spPr>
      </p:pic>
      <p:sp>
        <p:nvSpPr>
          <p:cNvPr id="3" name="Content Placeholder 2"/>
          <p:cNvSpPr>
            <a:spLocks noGrp="1"/>
          </p:cNvSpPr>
          <p:nvPr>
            <p:ph idx="1"/>
          </p:nvPr>
        </p:nvSpPr>
        <p:spPr>
          <a:xfrm>
            <a:off x="381000" y="2209800"/>
            <a:ext cx="8229600" cy="4495800"/>
          </a:xfrm>
        </p:spPr>
        <p:txBody>
          <a:bodyPr>
            <a:normAutofit/>
          </a:bodyPr>
          <a:lstStyle/>
          <a:p>
            <a:pPr marL="365760" indent="-283464">
              <a:buFont typeface="Wingdings 2"/>
              <a:buChar char=""/>
              <a:defRPr/>
            </a:pPr>
            <a:r>
              <a:rPr lang="en-US" sz="2400" dirty="0"/>
              <a:t>State of Oklahoma is exempt from </a:t>
            </a:r>
            <a:r>
              <a:rPr lang="en-US" sz="2400" dirty="0">
                <a:solidFill>
                  <a:srgbClr val="FF0000"/>
                </a:solidFill>
              </a:rPr>
              <a:t>Oklahoma State Sales Tax</a:t>
            </a:r>
          </a:p>
          <a:p>
            <a:pPr marL="365760" indent="-283464">
              <a:buFont typeface="Wingdings 2"/>
              <a:buChar char=""/>
              <a:defRPr/>
            </a:pPr>
            <a:endParaRPr lang="en-US" sz="2400" dirty="0"/>
          </a:p>
          <a:p>
            <a:pPr marL="365760" indent="-283464">
              <a:buFont typeface="Wingdings 2"/>
              <a:buChar char=""/>
              <a:defRPr/>
            </a:pPr>
            <a:r>
              <a:rPr lang="en-US" sz="2400" dirty="0"/>
              <a:t>State Entities also have immunity from taxes imposed by Oklahoma municipalities, which includes, but not limited to:</a:t>
            </a:r>
          </a:p>
          <a:p>
            <a:pPr marL="640080" lvl="1" indent="-237744">
              <a:buFont typeface="Verdana"/>
              <a:buChar char="◦"/>
              <a:defRPr/>
            </a:pPr>
            <a:r>
              <a:rPr lang="en-US" sz="2000" dirty="0"/>
              <a:t>City Sales tax;</a:t>
            </a:r>
          </a:p>
          <a:p>
            <a:pPr marL="640080" lvl="1" indent="-237744">
              <a:buFont typeface="Verdana"/>
              <a:buChar char="◦"/>
              <a:defRPr/>
            </a:pPr>
            <a:r>
              <a:rPr lang="en-US" sz="2000" dirty="0"/>
              <a:t>Occupancy tax;</a:t>
            </a:r>
          </a:p>
          <a:p>
            <a:pPr marL="640080" lvl="1" indent="-237744">
              <a:buFont typeface="Verdana"/>
              <a:buChar char="◦"/>
              <a:defRPr/>
            </a:pPr>
            <a:r>
              <a:rPr lang="en-US" sz="2000" dirty="0"/>
              <a:t>Tourism tax;</a:t>
            </a:r>
          </a:p>
          <a:p>
            <a:pPr marL="365760" indent="-283464">
              <a:buNone/>
              <a:defRPr/>
            </a:pPr>
            <a:r>
              <a:rPr lang="en-US" sz="2400" dirty="0"/>
              <a:t>	</a:t>
            </a:r>
            <a:r>
              <a:rPr lang="en-US" sz="2400" dirty="0" smtClean="0"/>
              <a:t>See </a:t>
            </a:r>
            <a:r>
              <a:rPr lang="en-US" sz="2400" dirty="0"/>
              <a:t>DCAR Newsletter Vol 20, No. 6, dated 03/11/2010 regarding immunity from local </a:t>
            </a:r>
            <a:r>
              <a:rPr lang="en-US" sz="2400" dirty="0" smtClean="0"/>
              <a:t>taxes</a:t>
            </a:r>
          </a:p>
          <a:p>
            <a:pPr marL="365760" indent="-283464">
              <a:buNone/>
              <a:defRPr/>
            </a:pPr>
            <a:r>
              <a:rPr lang="en-US" sz="2400" b="1" dirty="0" smtClean="0"/>
              <a:t>    The </a:t>
            </a:r>
            <a:r>
              <a:rPr lang="en-US" sz="2400" b="1" dirty="0"/>
              <a:t>State of Oklahoma is </a:t>
            </a:r>
            <a:r>
              <a:rPr lang="en-US" sz="2400" b="1" u="sng" dirty="0"/>
              <a:t>not</a:t>
            </a:r>
            <a:r>
              <a:rPr lang="en-US" sz="2400" b="1" dirty="0"/>
              <a:t> exempt from Tribal Tax.</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mortgagedaily.tv/wp-content/uploads/2009/04/fha_down_payment.png" hidden="1"/>
          <p:cNvPicPr>
            <a:picLocks noChangeAspect="1" noChangeArrowheads="1"/>
          </p:cNvPicPr>
          <p:nvPr/>
        </p:nvPicPr>
        <p:blipFill>
          <a:blip r:embed="rId2" cstate="print"/>
          <a:srcRect/>
          <a:stretch>
            <a:fillRect/>
          </a:stretch>
        </p:blipFill>
        <p:spPr bwMode="auto">
          <a:xfrm>
            <a:off x="5486400" y="381000"/>
            <a:ext cx="3429000" cy="6353176"/>
          </a:xfrm>
          <a:prstGeom prst="rect">
            <a:avLst/>
          </a:prstGeom>
          <a:noFill/>
        </p:spPr>
      </p:pic>
      <p:sp>
        <p:nvSpPr>
          <p:cNvPr id="2" name="Title 1"/>
          <p:cNvSpPr>
            <a:spLocks noGrp="1"/>
          </p:cNvSpPr>
          <p:nvPr>
            <p:ph type="title"/>
          </p:nvPr>
        </p:nvSpPr>
        <p:spPr>
          <a:xfrm>
            <a:off x="457200" y="457200"/>
            <a:ext cx="8229600" cy="1143000"/>
          </a:xfrm>
        </p:spPr>
        <p:txBody>
          <a:bodyPr/>
          <a:lstStyle/>
          <a:p>
            <a:r>
              <a:rPr lang="en-US" dirty="0" smtClean="0"/>
              <a:t>Travel no-shows</a:t>
            </a:r>
            <a:endParaRPr lang="en-US" dirty="0"/>
          </a:p>
        </p:txBody>
      </p:sp>
      <p:sp>
        <p:nvSpPr>
          <p:cNvPr id="3" name="Content Placeholder 2"/>
          <p:cNvSpPr>
            <a:spLocks noGrp="1"/>
          </p:cNvSpPr>
          <p:nvPr>
            <p:ph idx="1"/>
          </p:nvPr>
        </p:nvSpPr>
        <p:spPr>
          <a:xfrm>
            <a:off x="457200" y="1752600"/>
            <a:ext cx="8229600" cy="4525963"/>
          </a:xfrm>
        </p:spPr>
        <p:txBody>
          <a:bodyPr/>
          <a:lstStyle/>
          <a:p>
            <a:r>
              <a:rPr lang="en-US" dirty="0" smtClean="0"/>
              <a:t>If an employee is signed up to attend a Conference, stay at a hotel, or has scheduled a flight and does not show up for the event it is up to the employee to pay back the money to the agency.</a:t>
            </a:r>
          </a:p>
          <a:p>
            <a:endParaRPr lang="en-US" dirty="0" smtClean="0"/>
          </a:p>
          <a:p>
            <a:r>
              <a:rPr lang="en-US" u="sng" dirty="0" smtClean="0"/>
              <a:t>Please check with your agency’s internal purchasing procedures</a:t>
            </a:r>
            <a:r>
              <a:rPr lang="en-US" dirty="0" smtClean="0"/>
              <a:t>.</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28800"/>
            <a:ext cx="7696200" cy="4001095"/>
          </a:xfrm>
          <a:prstGeom prst="rect">
            <a:avLst/>
          </a:prstGeom>
          <a:noFill/>
        </p:spPr>
        <p:txBody>
          <a:bodyPr wrap="square" rtlCol="0">
            <a:spAutoFit/>
          </a:bodyPr>
          <a:lstStyle/>
          <a:p>
            <a:pPr>
              <a:buFont typeface="Wingdings" pitchFamily="2" charset="2"/>
              <a:buChar char="Ø"/>
            </a:pPr>
            <a:r>
              <a:rPr lang="en-US" sz="2400" b="1" dirty="0" smtClean="0">
                <a:solidFill>
                  <a:schemeClr val="tx1">
                    <a:lumMod val="95000"/>
                    <a:lumOff val="5000"/>
                  </a:schemeClr>
                </a:solidFill>
              </a:rPr>
              <a:t>The State makes one combined payment to the bank each month</a:t>
            </a:r>
          </a:p>
          <a:p>
            <a:pPr>
              <a:buFont typeface="Wingdings" pitchFamily="2" charset="2"/>
              <a:buChar char="Ø"/>
            </a:pPr>
            <a:endParaRPr lang="en-US" sz="1000" b="1" dirty="0" smtClean="0">
              <a:solidFill>
                <a:schemeClr val="tx1">
                  <a:lumMod val="95000"/>
                  <a:lumOff val="5000"/>
                </a:schemeClr>
              </a:solidFill>
            </a:endParaRPr>
          </a:p>
          <a:p>
            <a:pPr>
              <a:buFont typeface="Wingdings" pitchFamily="2" charset="2"/>
              <a:buChar char="Ø"/>
            </a:pPr>
            <a:endParaRPr lang="en-US" sz="1000" b="1" dirty="0" smtClean="0">
              <a:solidFill>
                <a:schemeClr val="tx1">
                  <a:lumMod val="95000"/>
                  <a:lumOff val="5000"/>
                </a:schemeClr>
              </a:solidFill>
            </a:endParaRPr>
          </a:p>
          <a:p>
            <a:pPr>
              <a:buFont typeface="Wingdings" pitchFamily="2" charset="2"/>
              <a:buChar char="Ø"/>
            </a:pPr>
            <a:r>
              <a:rPr lang="en-US" sz="2400" b="1" dirty="0" smtClean="0">
                <a:solidFill>
                  <a:schemeClr val="tx1">
                    <a:lumMod val="95000"/>
                    <a:lumOff val="5000"/>
                  </a:schemeClr>
                </a:solidFill>
              </a:rPr>
              <a:t>Late payment or non-payment of P-Card purchases will result in State Entity’s P-Cards being frozen or canceled, and may include additional action to obtain the payment and/or interest accrued</a:t>
            </a:r>
          </a:p>
          <a:p>
            <a:pPr>
              <a:buFont typeface="Wingdings" pitchFamily="2" charset="2"/>
              <a:buChar char="Ø"/>
            </a:pPr>
            <a:endParaRPr lang="en-US" sz="2400" b="1" dirty="0" smtClean="0">
              <a:solidFill>
                <a:schemeClr val="tx1">
                  <a:lumMod val="95000"/>
                  <a:lumOff val="5000"/>
                </a:schemeClr>
              </a:solidFill>
            </a:endParaRPr>
          </a:p>
          <a:p>
            <a:pPr>
              <a:buFont typeface="Wingdings" pitchFamily="2" charset="2"/>
              <a:buChar char="Ø"/>
            </a:pPr>
            <a:r>
              <a:rPr lang="en-US" sz="2400" b="1" dirty="0" smtClean="0">
                <a:solidFill>
                  <a:schemeClr val="tx1">
                    <a:lumMod val="95000"/>
                    <a:lumOff val="5000"/>
                  </a:schemeClr>
                </a:solidFill>
              </a:rPr>
              <a:t>There is information on our website about the program, training offered, and deadline schedule</a:t>
            </a:r>
          </a:p>
          <a:p>
            <a:endParaRPr lang="en-US" dirty="0"/>
          </a:p>
        </p:txBody>
      </p:sp>
      <p:sp>
        <p:nvSpPr>
          <p:cNvPr id="6" name="Rectangle 5"/>
          <p:cNvSpPr/>
          <p:nvPr/>
        </p:nvSpPr>
        <p:spPr>
          <a:xfrm>
            <a:off x="2667000" y="533400"/>
            <a:ext cx="33935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Important!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429511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58972"/>
            <a:ext cx="8610600" cy="531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183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10" y="444062"/>
            <a:ext cx="8229600" cy="1143000"/>
          </a:xfrm>
        </p:spPr>
        <p:txBody>
          <a:bodyPr>
            <a:normAutofit/>
          </a:bodyPr>
          <a:lstStyle/>
          <a:p>
            <a:r>
              <a:rPr lang="en-US" sz="3600" b="1" dirty="0" smtClean="0"/>
              <a:t>End of cycle deadlines</a:t>
            </a:r>
            <a:endParaRPr lang="en-US" sz="3600" b="1" dirty="0"/>
          </a:p>
        </p:txBody>
      </p:sp>
      <p:sp>
        <p:nvSpPr>
          <p:cNvPr id="3" name="Content Placeholder 2"/>
          <p:cNvSpPr>
            <a:spLocks noGrp="1"/>
          </p:cNvSpPr>
          <p:nvPr>
            <p:ph idx="1"/>
          </p:nvPr>
        </p:nvSpPr>
        <p:spPr/>
        <p:txBody>
          <a:bodyPr>
            <a:normAutofit/>
          </a:bodyPr>
          <a:lstStyle/>
          <a:p>
            <a:r>
              <a:rPr lang="en-US" sz="2400" dirty="0" smtClean="0"/>
              <a:t>Deadline schedule on website is the final editing deadline for completion of all changes to Works transactions, which means that all transactions are to be CLOSED by the posted deadline.</a:t>
            </a:r>
          </a:p>
          <a:p>
            <a:r>
              <a:rPr lang="en-US" sz="2400" dirty="0" smtClean="0"/>
              <a:t>Agencies should set internal deadlines in order to meet the posted deadline.</a:t>
            </a:r>
          </a:p>
          <a:p>
            <a:r>
              <a:rPr lang="en-US" sz="2400" dirty="0" smtClean="0"/>
              <a:t>This includes clearing </a:t>
            </a:r>
            <a:r>
              <a:rPr lang="en-US" sz="2400" u="sng" dirty="0" smtClean="0"/>
              <a:t>all </a:t>
            </a:r>
            <a:r>
              <a:rPr lang="en-US" sz="2400" dirty="0" smtClean="0"/>
              <a:t>flagged transactions.</a:t>
            </a:r>
          </a:p>
          <a:p>
            <a:r>
              <a:rPr lang="en-US" sz="2400" dirty="0" smtClean="0"/>
              <a:t>This also means that all Authority Orders (AOs) must be approved and dispatched.</a:t>
            </a:r>
          </a:p>
          <a:p>
            <a:endParaRPr lang="en-US" sz="2400" dirty="0"/>
          </a:p>
          <a:p>
            <a:r>
              <a:rPr lang="en-US" sz="2400" dirty="0" smtClean="0"/>
              <a:t>The State P-Card Office must be advised of any emergency AO revisions that may conflict with the posted schedule.</a:t>
            </a:r>
            <a:endParaRPr lang="en-US" sz="2400" dirty="0"/>
          </a:p>
        </p:txBody>
      </p:sp>
    </p:spTree>
    <p:extLst>
      <p:ext uri="{BB962C8B-B14F-4D97-AF65-F5344CB8AC3E}">
        <p14:creationId xmlns:p14="http://schemas.microsoft.com/office/powerpoint/2010/main" val="1958231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52400" y="889218"/>
            <a:ext cx="3429000" cy="2246769"/>
          </a:xfrm>
          <a:prstGeom prst="rect">
            <a:avLst/>
          </a:prstGeom>
          <a:noFill/>
        </p:spPr>
        <p:txBody>
          <a:bodyPr wrap="square" rtlCol="0">
            <a:spAutoFit/>
          </a:bodyPr>
          <a:lstStyle/>
          <a:p>
            <a:pPr algn="ctr"/>
            <a:r>
              <a:rPr lang="en-US" sz="2800" dirty="0" smtClean="0"/>
              <a:t>The agency decides who has a card, who the approvers are,</a:t>
            </a:r>
          </a:p>
          <a:p>
            <a:pPr algn="ctr"/>
            <a:r>
              <a:rPr lang="en-US" sz="2800" dirty="0" smtClean="0"/>
              <a:t>and appoints the</a:t>
            </a:r>
          </a:p>
          <a:p>
            <a:pPr algn="ctr"/>
            <a:r>
              <a:rPr lang="en-US" sz="2800" dirty="0" smtClean="0"/>
              <a:t>Administrator. </a:t>
            </a:r>
            <a:endParaRPr lang="en-US" sz="2800" dirty="0"/>
          </a:p>
        </p:txBody>
      </p:sp>
      <p:sp>
        <p:nvSpPr>
          <p:cNvPr id="18" name="Rectangle 17"/>
          <p:cNvSpPr/>
          <p:nvPr/>
        </p:nvSpPr>
        <p:spPr>
          <a:xfrm>
            <a:off x="3679175" y="741366"/>
            <a:ext cx="1905000" cy="6477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Executive  Steering Group</a:t>
            </a:r>
          </a:p>
        </p:txBody>
      </p:sp>
      <p:sp>
        <p:nvSpPr>
          <p:cNvPr id="19" name="Rectangle 18"/>
          <p:cNvSpPr/>
          <p:nvPr/>
        </p:nvSpPr>
        <p:spPr>
          <a:xfrm>
            <a:off x="3679175" y="1475580"/>
            <a:ext cx="1905000" cy="6477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State Purchasing Director</a:t>
            </a:r>
          </a:p>
        </p:txBody>
      </p:sp>
      <p:sp>
        <p:nvSpPr>
          <p:cNvPr id="20" name="Rectangle 19"/>
          <p:cNvSpPr/>
          <p:nvPr/>
        </p:nvSpPr>
        <p:spPr>
          <a:xfrm>
            <a:off x="3682848" y="2228757"/>
            <a:ext cx="1905000" cy="62865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State </a:t>
            </a:r>
            <a:r>
              <a:rPr lang="en-US" sz="1600" dirty="0" smtClean="0"/>
              <a:t>P-Card </a:t>
            </a:r>
            <a:r>
              <a:rPr lang="en-US" sz="1600" dirty="0"/>
              <a:t>Administrator</a:t>
            </a:r>
          </a:p>
        </p:txBody>
      </p:sp>
      <p:sp>
        <p:nvSpPr>
          <p:cNvPr id="21" name="Rectangle 20"/>
          <p:cNvSpPr/>
          <p:nvPr/>
        </p:nvSpPr>
        <p:spPr>
          <a:xfrm>
            <a:off x="3682848" y="2971818"/>
            <a:ext cx="1905000" cy="85564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Agency</a:t>
            </a:r>
          </a:p>
          <a:p>
            <a:pPr algn="ctr" fontAlgn="auto">
              <a:spcBef>
                <a:spcPts val="0"/>
              </a:spcBef>
              <a:spcAft>
                <a:spcPts val="0"/>
              </a:spcAft>
              <a:defRPr/>
            </a:pPr>
            <a:r>
              <a:rPr lang="en-US" sz="1600" dirty="0" smtClean="0"/>
              <a:t>P-Card </a:t>
            </a:r>
            <a:r>
              <a:rPr lang="en-US" sz="1600" dirty="0"/>
              <a:t>Administrator</a:t>
            </a:r>
          </a:p>
        </p:txBody>
      </p:sp>
      <p:sp>
        <p:nvSpPr>
          <p:cNvPr id="22" name="Rectangle 21"/>
          <p:cNvSpPr/>
          <p:nvPr/>
        </p:nvSpPr>
        <p:spPr>
          <a:xfrm>
            <a:off x="2031695" y="4056279"/>
            <a:ext cx="1905000" cy="61626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Agency</a:t>
            </a:r>
            <a:endParaRPr lang="en-US" sz="1600" dirty="0"/>
          </a:p>
          <a:p>
            <a:pPr algn="ctr" fontAlgn="auto">
              <a:spcBef>
                <a:spcPts val="0"/>
              </a:spcBef>
              <a:spcAft>
                <a:spcPts val="0"/>
              </a:spcAft>
              <a:defRPr/>
            </a:pPr>
            <a:r>
              <a:rPr lang="en-US" sz="1600" dirty="0"/>
              <a:t>Approving Officials</a:t>
            </a:r>
          </a:p>
        </p:txBody>
      </p:sp>
      <p:sp>
        <p:nvSpPr>
          <p:cNvPr id="23" name="Rectangle 22"/>
          <p:cNvSpPr/>
          <p:nvPr/>
        </p:nvSpPr>
        <p:spPr>
          <a:xfrm>
            <a:off x="5410200" y="4056279"/>
            <a:ext cx="1905000" cy="61626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Agency</a:t>
            </a:r>
            <a:endParaRPr lang="en-US" sz="1600" dirty="0"/>
          </a:p>
          <a:p>
            <a:pPr algn="ctr" fontAlgn="auto">
              <a:spcBef>
                <a:spcPts val="0"/>
              </a:spcBef>
              <a:spcAft>
                <a:spcPts val="0"/>
              </a:spcAft>
              <a:defRPr/>
            </a:pPr>
            <a:r>
              <a:rPr lang="en-US" sz="1600" dirty="0"/>
              <a:t>Approving Officials</a:t>
            </a:r>
          </a:p>
        </p:txBody>
      </p:sp>
      <p:cxnSp>
        <p:nvCxnSpPr>
          <p:cNvPr id="24" name="Straight Connector 23"/>
          <p:cNvCxnSpPr>
            <a:stCxn id="19" idx="0"/>
            <a:endCxn id="18" idx="2"/>
          </p:cNvCxnSpPr>
          <p:nvPr/>
        </p:nvCxnSpPr>
        <p:spPr>
          <a:xfrm flipV="1">
            <a:off x="4631675" y="1389066"/>
            <a:ext cx="0" cy="86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0"/>
            <a:endCxn id="19" idx="2"/>
          </p:cNvCxnSpPr>
          <p:nvPr/>
        </p:nvCxnSpPr>
        <p:spPr>
          <a:xfrm flipH="1" flipV="1">
            <a:off x="4631675" y="2123280"/>
            <a:ext cx="3673" cy="105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1" idx="0"/>
            <a:endCxn id="20" idx="2"/>
          </p:cNvCxnSpPr>
          <p:nvPr/>
        </p:nvCxnSpPr>
        <p:spPr>
          <a:xfrm flipV="1">
            <a:off x="4635348" y="2857408"/>
            <a:ext cx="0" cy="114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6200000" flipV="1">
            <a:off x="7277100" y="5067300"/>
            <a:ext cx="304800" cy="2286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274058" y="4914900"/>
            <a:ext cx="1474880" cy="838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P-Cardholders</a:t>
            </a:r>
            <a:endParaRPr lang="en-US" sz="1600" dirty="0"/>
          </a:p>
        </p:txBody>
      </p:sp>
      <p:sp>
        <p:nvSpPr>
          <p:cNvPr id="41" name="Rectangle 40"/>
          <p:cNvSpPr/>
          <p:nvPr/>
        </p:nvSpPr>
        <p:spPr>
          <a:xfrm>
            <a:off x="4798075" y="4914900"/>
            <a:ext cx="1409700" cy="820764"/>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P-Cardholders</a:t>
            </a:r>
            <a:endParaRPr lang="en-US" sz="1600" dirty="0"/>
          </a:p>
        </p:txBody>
      </p:sp>
      <p:sp>
        <p:nvSpPr>
          <p:cNvPr id="42" name="Rectangle 41"/>
          <p:cNvSpPr/>
          <p:nvPr/>
        </p:nvSpPr>
        <p:spPr>
          <a:xfrm>
            <a:off x="3054195" y="4914900"/>
            <a:ext cx="1445967" cy="838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P-Cardholders</a:t>
            </a:r>
            <a:endParaRPr lang="en-US" sz="1600" dirty="0"/>
          </a:p>
        </p:txBody>
      </p:sp>
      <p:sp>
        <p:nvSpPr>
          <p:cNvPr id="43" name="Rectangle 42"/>
          <p:cNvSpPr/>
          <p:nvPr/>
        </p:nvSpPr>
        <p:spPr>
          <a:xfrm>
            <a:off x="6522566" y="4914900"/>
            <a:ext cx="1447800" cy="838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smtClean="0"/>
              <a:t>P-Cardholders</a:t>
            </a:r>
            <a:endParaRPr lang="en-US" sz="1600" dirty="0"/>
          </a:p>
        </p:txBody>
      </p:sp>
      <p:cxnSp>
        <p:nvCxnSpPr>
          <p:cNvPr id="30" name="Straight Connector 29"/>
          <p:cNvCxnSpPr/>
          <p:nvPr/>
        </p:nvCxnSpPr>
        <p:spPr>
          <a:xfrm>
            <a:off x="5608166" y="3795312"/>
            <a:ext cx="685800" cy="22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792316" y="3792540"/>
            <a:ext cx="888695" cy="234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209800" y="4672540"/>
            <a:ext cx="152400" cy="24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352800" y="4672540"/>
            <a:ext cx="189237" cy="22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41" idx="0"/>
          </p:cNvCxnSpPr>
          <p:nvPr/>
        </p:nvCxnSpPr>
        <p:spPr>
          <a:xfrm flipH="1">
            <a:off x="5502925" y="4672540"/>
            <a:ext cx="231248" cy="24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3" idx="0"/>
          </p:cNvCxnSpPr>
          <p:nvPr/>
        </p:nvCxnSpPr>
        <p:spPr>
          <a:xfrm>
            <a:off x="6934200" y="4672540"/>
            <a:ext cx="312266" cy="2423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90600"/>
            <a:ext cx="8229600" cy="4525963"/>
          </a:xfrm>
        </p:spPr>
        <p:txBody>
          <a:bodyPr/>
          <a:lstStyle/>
          <a:p>
            <a:pPr marL="0" indent="0">
              <a:buNone/>
            </a:pPr>
            <a:r>
              <a:rPr lang="en-US" dirty="0" smtClean="0"/>
              <a:t>		</a:t>
            </a:r>
            <a:endParaRPr lang="en-US" dirty="0"/>
          </a:p>
          <a:p>
            <a:pPr marL="0" indent="0">
              <a:buNone/>
            </a:pPr>
            <a:r>
              <a:rPr lang="en-US" dirty="0" smtClean="0">
                <a:solidFill>
                  <a:srgbClr val="FF0000"/>
                </a:solidFill>
              </a:rPr>
              <a:t>                                   **NEW**</a:t>
            </a:r>
          </a:p>
          <a:p>
            <a:pPr marL="0" indent="0" algn="ctr">
              <a:buNone/>
            </a:pPr>
            <a:r>
              <a:rPr lang="en-US" dirty="0" smtClean="0">
                <a:solidFill>
                  <a:srgbClr val="FF0000"/>
                </a:solidFill>
              </a:rPr>
              <a:t>Central P-Card Office email</a:t>
            </a:r>
          </a:p>
          <a:p>
            <a:pPr marL="0" indent="0" algn="ctr">
              <a:buNone/>
            </a:pPr>
            <a:endParaRPr lang="en-US" dirty="0" smtClean="0">
              <a:solidFill>
                <a:srgbClr val="FF0000"/>
              </a:solidFill>
            </a:endParaRPr>
          </a:p>
          <a:p>
            <a:pPr marL="0" indent="0" algn="ctr">
              <a:buNone/>
            </a:pPr>
            <a:r>
              <a:rPr lang="en-US" dirty="0" smtClean="0">
                <a:solidFill>
                  <a:srgbClr val="FF0000"/>
                </a:solidFill>
                <a:hlinkClick r:id="rId2"/>
              </a:rPr>
              <a:t>pcard@omes.ok.gov</a:t>
            </a:r>
            <a:r>
              <a:rPr lang="en-US" dirty="0" smtClean="0">
                <a:solidFill>
                  <a:srgbClr val="FF0000"/>
                </a:solidFill>
              </a:rPr>
              <a:t> </a:t>
            </a:r>
          </a:p>
        </p:txBody>
      </p:sp>
    </p:spTree>
    <p:extLst>
      <p:ext uri="{BB962C8B-B14F-4D97-AF65-F5344CB8AC3E}">
        <p14:creationId xmlns:p14="http://schemas.microsoft.com/office/powerpoint/2010/main" val="5291621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95600"/>
            <a:ext cx="7772400" cy="1470025"/>
          </a:xfrm>
        </p:spPr>
        <p:txBody>
          <a:bodyPr>
            <a:normAutofit/>
          </a:bodyPr>
          <a:lstStyle/>
          <a:p>
            <a:r>
              <a:rPr lang="en-US" sz="6000" dirty="0" smtClean="0"/>
              <a:t>BOA- Works</a:t>
            </a:r>
            <a:endParaRPr lang="en-US" sz="6000" dirty="0"/>
          </a:p>
        </p:txBody>
      </p:sp>
      <p:sp>
        <p:nvSpPr>
          <p:cNvPr id="8" name="TextBox 7"/>
          <p:cNvSpPr txBox="1"/>
          <p:nvPr/>
        </p:nvSpPr>
        <p:spPr>
          <a:xfrm>
            <a:off x="1447800" y="5029200"/>
            <a:ext cx="6400800" cy="584775"/>
          </a:xfrm>
          <a:prstGeom prst="rect">
            <a:avLst/>
          </a:prstGeom>
          <a:noFill/>
        </p:spPr>
        <p:txBody>
          <a:bodyPr wrap="square" rtlCol="0">
            <a:spAutoFit/>
          </a:bodyPr>
          <a:lstStyle/>
          <a:p>
            <a:r>
              <a:rPr lang="en-US" sz="3200" dirty="0" smtClean="0"/>
              <a:t>https://payment2.works.com/works/</a:t>
            </a:r>
            <a:endParaRPr lang="en-US" sz="3200" dirty="0"/>
          </a:p>
        </p:txBody>
      </p:sp>
      <p:pic>
        <p:nvPicPr>
          <p:cNvPr id="5" name="Picture 4" descr="https://encrypted-tbn2.gstatic.com/images?q=tbn:ANd9GcTGpeWW15jAHRwmSeKV4yami5AIGXCQ2Q0MUGw6Nk_h9_GHGz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4114800" cy="152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38800" y="857074"/>
            <a:ext cx="2362200" cy="646331"/>
          </a:xfrm>
          <a:prstGeom prst="rect">
            <a:avLst/>
          </a:prstGeom>
          <a:noFill/>
        </p:spPr>
        <p:txBody>
          <a:bodyPr wrap="square" rtlCol="0">
            <a:spAutoFit/>
          </a:bodyPr>
          <a:lstStyle/>
          <a:p>
            <a:r>
              <a:rPr lang="en-US" sz="3600" b="1" dirty="0" smtClean="0"/>
              <a:t>WORKS</a:t>
            </a:r>
            <a:endParaRPr lang="en-US" sz="3600" b="1" dirty="0"/>
          </a:p>
        </p:txBody>
      </p:sp>
      <p:cxnSp>
        <p:nvCxnSpPr>
          <p:cNvPr id="6" name="Straight Connector 5"/>
          <p:cNvCxnSpPr/>
          <p:nvPr/>
        </p:nvCxnSpPr>
        <p:spPr>
          <a:xfrm>
            <a:off x="5029200" y="609600"/>
            <a:ext cx="0" cy="10668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Login Page</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609600" y="1219200"/>
            <a:ext cx="7865808" cy="4876800"/>
          </a:xfrm>
          <a:prstGeom prst="rect">
            <a:avLst/>
          </a:prstGeom>
          <a:noFill/>
          <a:ln w="9525">
            <a:noFill/>
            <a:miter lim="800000"/>
            <a:headEnd/>
            <a:tailEnd/>
          </a:ln>
        </p:spPr>
      </p:pic>
      <p:sp>
        <p:nvSpPr>
          <p:cNvPr id="6" name="TextBox 5"/>
          <p:cNvSpPr txBox="1"/>
          <p:nvPr/>
        </p:nvSpPr>
        <p:spPr>
          <a:xfrm>
            <a:off x="457200" y="5867400"/>
            <a:ext cx="6781800" cy="646331"/>
          </a:xfrm>
          <a:prstGeom prst="rect">
            <a:avLst/>
          </a:prstGeom>
          <a:noFill/>
        </p:spPr>
        <p:txBody>
          <a:bodyPr wrap="square" rtlCol="0">
            <a:spAutoFit/>
          </a:bodyPr>
          <a:lstStyle/>
          <a:p>
            <a:r>
              <a:rPr lang="en-US" dirty="0" smtClean="0"/>
              <a:t>If you currently have access to the old system, your old password and login will be used for this site as well.</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Page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 y="1219200"/>
            <a:ext cx="7944949"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91540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33600" y="2514600"/>
            <a:ext cx="3472425" cy="276999"/>
          </a:xfrm>
          <a:prstGeom prst="rect">
            <a:avLst/>
          </a:prstGeom>
          <a:noFill/>
        </p:spPr>
        <p:txBody>
          <a:bodyPr wrap="none" rtlCol="0">
            <a:spAutoFit/>
          </a:bodyPr>
          <a:lstStyle/>
          <a:p>
            <a:r>
              <a:rPr lang="en-US" sz="1200" dirty="0" smtClean="0"/>
              <a:t>This option takes you directly to the add/edit screen.</a:t>
            </a:r>
            <a:endParaRPr lang="en-US" sz="1200" dirty="0"/>
          </a:p>
        </p:txBody>
      </p:sp>
      <p:sp>
        <p:nvSpPr>
          <p:cNvPr id="3" name="TextBox 2"/>
          <p:cNvSpPr txBox="1"/>
          <p:nvPr/>
        </p:nvSpPr>
        <p:spPr>
          <a:xfrm>
            <a:off x="114300" y="2286000"/>
            <a:ext cx="1792863" cy="1015663"/>
          </a:xfrm>
          <a:prstGeom prst="rect">
            <a:avLst/>
          </a:prstGeom>
          <a:noFill/>
        </p:spPr>
        <p:txBody>
          <a:bodyPr wrap="none" rtlCol="0">
            <a:spAutoFit/>
          </a:bodyPr>
          <a:lstStyle/>
          <a:p>
            <a:r>
              <a:rPr lang="en-US" sz="1200" dirty="0" smtClean="0"/>
              <a:t>This option</a:t>
            </a:r>
          </a:p>
          <a:p>
            <a:r>
              <a:rPr lang="en-US" sz="1200" dirty="0"/>
              <a:t>r</a:t>
            </a:r>
            <a:r>
              <a:rPr lang="en-US" sz="1200" dirty="0" smtClean="0"/>
              <a:t>equires you to</a:t>
            </a:r>
          </a:p>
          <a:p>
            <a:r>
              <a:rPr lang="en-US" sz="1200" dirty="0"/>
              <a:t>s</a:t>
            </a:r>
            <a:r>
              <a:rPr lang="en-US" sz="1200" dirty="0" smtClean="0"/>
              <a:t>elect the add/edit</a:t>
            </a:r>
          </a:p>
          <a:p>
            <a:r>
              <a:rPr lang="en-US" sz="1200" dirty="0" smtClean="0"/>
              <a:t>screen from a drop down </a:t>
            </a:r>
          </a:p>
          <a:p>
            <a:r>
              <a:rPr lang="en-US" sz="1200" dirty="0" smtClean="0"/>
              <a:t>menu.</a:t>
            </a:r>
            <a:endParaRPr lang="en-US"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0" y="533400"/>
            <a:ext cx="2286000" cy="461665"/>
          </a:xfrm>
          <a:prstGeom prst="rect">
            <a:avLst/>
          </a:prstGeom>
          <a:noFill/>
        </p:spPr>
        <p:txBody>
          <a:bodyPr wrap="square" rtlCol="0">
            <a:spAutoFit/>
          </a:bodyPr>
          <a:lstStyle/>
          <a:p>
            <a:r>
              <a:rPr lang="en-US" sz="2400" b="1" dirty="0" smtClean="0"/>
              <a:t>Add/edit Screen</a:t>
            </a:r>
            <a:endParaRPr lang="en-US" sz="2400" b="1" dirty="0"/>
          </a:p>
        </p:txBody>
      </p:sp>
      <p:pic>
        <p:nvPicPr>
          <p:cNvPr id="2" name="Picture 1"/>
          <p:cNvPicPr>
            <a:picLocks noChangeAspect="1"/>
          </p:cNvPicPr>
          <p:nvPr/>
        </p:nvPicPr>
        <p:blipFill>
          <a:blip r:embed="rId2"/>
          <a:stretch>
            <a:fillRect/>
          </a:stretch>
        </p:blipFill>
        <p:spPr>
          <a:xfrm>
            <a:off x="76200" y="918865"/>
            <a:ext cx="8762638" cy="3352800"/>
          </a:xfrm>
          <a:prstGeom prst="rect">
            <a:avLst/>
          </a:prstGeom>
        </p:spPr>
      </p:pic>
      <p:pic>
        <p:nvPicPr>
          <p:cNvPr id="5" name="Picture 4"/>
          <p:cNvPicPr>
            <a:picLocks noChangeAspect="1"/>
          </p:cNvPicPr>
          <p:nvPr/>
        </p:nvPicPr>
        <p:blipFill>
          <a:blip r:embed="rId3"/>
          <a:stretch>
            <a:fillRect/>
          </a:stretch>
        </p:blipFill>
        <p:spPr>
          <a:xfrm>
            <a:off x="152227" y="4419600"/>
            <a:ext cx="8686611" cy="1283249"/>
          </a:xfrm>
          <a:prstGeom prst="rect">
            <a:avLst/>
          </a:prstGeom>
        </p:spPr>
      </p:pic>
      <p:sp>
        <p:nvSpPr>
          <p:cNvPr id="4" name="TextBox 3"/>
          <p:cNvSpPr txBox="1"/>
          <p:nvPr/>
        </p:nvSpPr>
        <p:spPr>
          <a:xfrm>
            <a:off x="1447800" y="1143000"/>
            <a:ext cx="1897699" cy="276999"/>
          </a:xfrm>
          <a:prstGeom prst="rect">
            <a:avLst/>
          </a:prstGeom>
          <a:noFill/>
        </p:spPr>
        <p:txBody>
          <a:bodyPr wrap="none" rtlCol="0">
            <a:spAutoFit/>
          </a:bodyPr>
          <a:lstStyle/>
          <a:p>
            <a:r>
              <a:rPr lang="en-US" sz="1200" dirty="0" smtClean="0"/>
              <a:t>TXN # for cross referencing </a:t>
            </a:r>
            <a:endParaRPr lang="en-US" sz="1200" dirty="0"/>
          </a:p>
        </p:txBody>
      </p:sp>
      <p:cxnSp>
        <p:nvCxnSpPr>
          <p:cNvPr id="7" name="Straight Arrow Connector 6"/>
          <p:cNvCxnSpPr/>
          <p:nvPr/>
        </p:nvCxnSpPr>
        <p:spPr>
          <a:xfrm flipH="1" flipV="1">
            <a:off x="1219200" y="1143000"/>
            <a:ext cx="152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67400" y="2286000"/>
            <a:ext cx="2531847" cy="276999"/>
          </a:xfrm>
          <a:prstGeom prst="rect">
            <a:avLst/>
          </a:prstGeom>
          <a:noFill/>
        </p:spPr>
        <p:txBody>
          <a:bodyPr wrap="none" rtlCol="0">
            <a:spAutoFit/>
          </a:bodyPr>
          <a:lstStyle/>
          <a:p>
            <a:r>
              <a:rPr lang="en-US" sz="1200" dirty="0" smtClean="0"/>
              <a:t>Sample of </a:t>
            </a:r>
            <a:r>
              <a:rPr lang="en-US" sz="1200" dirty="0" err="1" smtClean="0"/>
              <a:t>Dept</a:t>
            </a:r>
            <a:r>
              <a:rPr lang="en-US" sz="1200" dirty="0" smtClean="0"/>
              <a:t> ID with program code</a:t>
            </a:r>
            <a:endParaRPr lang="en-US" sz="1200" dirty="0"/>
          </a:p>
        </p:txBody>
      </p:sp>
      <p:cxnSp>
        <p:nvCxnSpPr>
          <p:cNvPr id="10" name="Straight Arrow Connector 9"/>
          <p:cNvCxnSpPr/>
          <p:nvPr/>
        </p:nvCxnSpPr>
        <p:spPr>
          <a:xfrm flipH="1" flipV="1">
            <a:off x="6096000" y="1905000"/>
            <a:ext cx="2286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 y="5835544"/>
            <a:ext cx="2805833" cy="276999"/>
          </a:xfrm>
          <a:prstGeom prst="rect">
            <a:avLst/>
          </a:prstGeom>
          <a:noFill/>
        </p:spPr>
        <p:txBody>
          <a:bodyPr wrap="none" rtlCol="0">
            <a:spAutoFit/>
          </a:bodyPr>
          <a:lstStyle/>
          <a:p>
            <a:r>
              <a:rPr lang="en-US" sz="1200" dirty="0" smtClean="0"/>
              <a:t>Sample of Operating Unit with Chartfield</a:t>
            </a:r>
            <a:r>
              <a:rPr lang="en-US" sz="1200" dirty="0"/>
              <a:t>2</a:t>
            </a:r>
          </a:p>
        </p:txBody>
      </p:sp>
      <p:cxnSp>
        <p:nvCxnSpPr>
          <p:cNvPr id="13" name="Straight Arrow Connector 12"/>
          <p:cNvCxnSpPr/>
          <p:nvPr/>
        </p:nvCxnSpPr>
        <p:spPr>
          <a:xfrm flipH="1" flipV="1">
            <a:off x="838200" y="5486400"/>
            <a:ext cx="152400" cy="364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6" y="1143000"/>
            <a:ext cx="898288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Receipt/Invoice</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r>
              <a:rPr lang="en-US" sz="2400" dirty="0" smtClean="0"/>
              <a:t>To attach an invoice or receipt to a transaction, scan the document to a file.  Select manage receipts, click add-new receipt and then browse for the document.  </a:t>
            </a:r>
          </a:p>
          <a:p>
            <a:pPr marL="0" indent="0">
              <a:buNone/>
            </a:pPr>
            <a:endParaRPr lang="en-US" sz="2400" dirty="0"/>
          </a:p>
        </p:txBody>
      </p:sp>
      <p:pic>
        <p:nvPicPr>
          <p:cNvPr id="4" name="Picture 3"/>
          <p:cNvPicPr>
            <a:picLocks noChangeAspect="1"/>
          </p:cNvPicPr>
          <p:nvPr/>
        </p:nvPicPr>
        <p:blipFill>
          <a:blip r:embed="rId2"/>
          <a:stretch>
            <a:fillRect/>
          </a:stretch>
        </p:blipFill>
        <p:spPr>
          <a:xfrm>
            <a:off x="533400" y="2819400"/>
            <a:ext cx="2115968" cy="2438400"/>
          </a:xfrm>
          <a:prstGeom prst="rect">
            <a:avLst/>
          </a:prstGeom>
        </p:spPr>
      </p:pic>
      <p:pic>
        <p:nvPicPr>
          <p:cNvPr id="5" name="Picture 4"/>
          <p:cNvPicPr>
            <a:picLocks noChangeAspect="1"/>
          </p:cNvPicPr>
          <p:nvPr/>
        </p:nvPicPr>
        <p:blipFill>
          <a:blip r:embed="rId3"/>
          <a:stretch>
            <a:fillRect/>
          </a:stretch>
        </p:blipFill>
        <p:spPr>
          <a:xfrm>
            <a:off x="2819400" y="2819400"/>
            <a:ext cx="4724400" cy="1490502"/>
          </a:xfrm>
          <a:prstGeom prst="rect">
            <a:avLst/>
          </a:prstGeom>
        </p:spPr>
      </p:pic>
      <p:pic>
        <p:nvPicPr>
          <p:cNvPr id="6" name="Picture 5"/>
          <p:cNvPicPr>
            <a:picLocks noChangeAspect="1"/>
          </p:cNvPicPr>
          <p:nvPr/>
        </p:nvPicPr>
        <p:blipFill>
          <a:blip r:embed="rId4"/>
          <a:stretch>
            <a:fillRect/>
          </a:stretch>
        </p:blipFill>
        <p:spPr>
          <a:xfrm>
            <a:off x="2819400" y="4286262"/>
            <a:ext cx="4724400" cy="2440264"/>
          </a:xfrm>
          <a:prstGeom prst="rect">
            <a:avLst/>
          </a:prstGeom>
        </p:spPr>
      </p:pic>
    </p:spTree>
    <p:extLst>
      <p:ext uri="{BB962C8B-B14F-4D97-AF65-F5344CB8AC3E}">
        <p14:creationId xmlns:p14="http://schemas.microsoft.com/office/powerpoint/2010/main" val="39239499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Adding or deleting columns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1"/>
            <a:ext cx="8296013"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3423494"/>
            <a:ext cx="5772029" cy="646331"/>
          </a:xfrm>
          <a:prstGeom prst="rect">
            <a:avLst/>
          </a:prstGeom>
          <a:noFill/>
        </p:spPr>
        <p:txBody>
          <a:bodyPr wrap="none" rtlCol="0">
            <a:spAutoFit/>
          </a:bodyPr>
          <a:lstStyle/>
          <a:p>
            <a:r>
              <a:rPr lang="en-US" sz="1200" dirty="0" smtClean="0"/>
              <a:t>To add or remove columns to view, click on columns drop down list and select or unselect</a:t>
            </a:r>
          </a:p>
          <a:p>
            <a:r>
              <a:rPr lang="en-US" sz="1200" dirty="0"/>
              <a:t>c</a:t>
            </a:r>
            <a:r>
              <a:rPr lang="en-US" sz="1200" dirty="0" smtClean="0"/>
              <a:t>olumns.   Once saved you can change the order of the columns by clicking in the column </a:t>
            </a:r>
          </a:p>
          <a:p>
            <a:r>
              <a:rPr lang="en-US" sz="1200" dirty="0" smtClean="0"/>
              <a:t>header area and dragging it to the new location. </a:t>
            </a:r>
            <a:endParaRPr lang="en-US" sz="1200" dirty="0"/>
          </a:p>
        </p:txBody>
      </p:sp>
    </p:spTree>
    <p:extLst>
      <p:ext uri="{BB962C8B-B14F-4D97-AF65-F5344CB8AC3E}">
        <p14:creationId xmlns:p14="http://schemas.microsoft.com/office/powerpoint/2010/main" val="42084159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Transactions</a:t>
            </a:r>
            <a:endParaRPr lang="en-US" dirty="0"/>
          </a:p>
        </p:txBody>
      </p:sp>
      <p:sp>
        <p:nvSpPr>
          <p:cNvPr id="3" name="Content Placeholder 2"/>
          <p:cNvSpPr>
            <a:spLocks noGrp="1"/>
          </p:cNvSpPr>
          <p:nvPr>
            <p:ph idx="1"/>
          </p:nvPr>
        </p:nvSpPr>
        <p:spPr>
          <a:xfrm>
            <a:off x="228600" y="1447800"/>
            <a:ext cx="8229600" cy="4525963"/>
          </a:xfrm>
        </p:spPr>
        <p:txBody>
          <a:bodyPr/>
          <a:lstStyle/>
          <a:p>
            <a:r>
              <a:rPr lang="en-US" sz="2000" b="1" dirty="0" smtClean="0"/>
              <a:t>All transactions must be coded with the correct GL information in  Works for downloading to PeopleSoft;</a:t>
            </a:r>
          </a:p>
          <a:p>
            <a:r>
              <a:rPr lang="en-US" sz="2000" b="1" dirty="0" smtClean="0"/>
              <a:t>Can be performed by the Cardholder,  Manager, or Accountant;</a:t>
            </a:r>
          </a:p>
          <a:p>
            <a:r>
              <a:rPr lang="en-US" sz="2000" b="1" dirty="0" smtClean="0"/>
              <a:t>Account codes may default into the transaction, but must be verified they are correct.</a:t>
            </a:r>
          </a:p>
          <a:p>
            <a:endParaRPr lang="en-US" dirty="0"/>
          </a:p>
        </p:txBody>
      </p:sp>
      <p:sp>
        <p:nvSpPr>
          <p:cNvPr id="5" name="TextBox 4"/>
          <p:cNvSpPr txBox="1"/>
          <p:nvPr/>
        </p:nvSpPr>
        <p:spPr>
          <a:xfrm>
            <a:off x="381000" y="4267200"/>
            <a:ext cx="3733800" cy="2062103"/>
          </a:xfrm>
          <a:prstGeom prst="rect">
            <a:avLst/>
          </a:prstGeom>
          <a:noFill/>
        </p:spPr>
        <p:txBody>
          <a:bodyPr wrap="square" rtlCol="0">
            <a:spAutoFit/>
          </a:bodyPr>
          <a:lstStyle/>
          <a:p>
            <a:r>
              <a:rPr lang="en-US" sz="2000" b="1" dirty="0" smtClean="0"/>
              <a:t>Must complete at a </a:t>
            </a:r>
            <a:r>
              <a:rPr lang="en-US" sz="2000" b="1" dirty="0" smtClean="0">
                <a:solidFill>
                  <a:srgbClr val="FF0000"/>
                </a:solidFill>
              </a:rPr>
              <a:t>minimum</a:t>
            </a:r>
            <a:r>
              <a:rPr lang="en-US" sz="2000" b="1" dirty="0" smtClean="0"/>
              <a:t>:</a:t>
            </a:r>
          </a:p>
          <a:p>
            <a:pPr lvl="1"/>
            <a:r>
              <a:rPr lang="en-US" b="1" dirty="0"/>
              <a:t>Account </a:t>
            </a:r>
            <a:r>
              <a:rPr lang="en-US" b="1" dirty="0" smtClean="0"/>
              <a:t>Code (GL:01)</a:t>
            </a:r>
            <a:endParaRPr lang="en-US" b="1" dirty="0"/>
          </a:p>
          <a:p>
            <a:pPr lvl="1"/>
            <a:r>
              <a:rPr lang="en-US" b="1" dirty="0"/>
              <a:t>Fund </a:t>
            </a:r>
            <a:r>
              <a:rPr lang="en-US" b="1" dirty="0" smtClean="0"/>
              <a:t>Type-Class (GL:02)</a:t>
            </a:r>
            <a:endParaRPr lang="en-US" b="1" dirty="0"/>
          </a:p>
          <a:p>
            <a:pPr lvl="1"/>
            <a:r>
              <a:rPr lang="en-US" b="1" dirty="0" smtClean="0"/>
              <a:t>Dept. ID-Program Code  (GL:03)</a:t>
            </a:r>
            <a:endParaRPr lang="en-US" b="1" dirty="0"/>
          </a:p>
          <a:p>
            <a:pPr lvl="1"/>
            <a:r>
              <a:rPr lang="en-US" b="1" dirty="0"/>
              <a:t>Business </a:t>
            </a:r>
            <a:r>
              <a:rPr lang="en-US" b="1" dirty="0" smtClean="0"/>
              <a:t>Unit  (GL:08)</a:t>
            </a:r>
            <a:endParaRPr lang="en-US" b="1" dirty="0"/>
          </a:p>
          <a:p>
            <a:pPr lvl="1"/>
            <a:r>
              <a:rPr lang="en-US" b="1" dirty="0" smtClean="0"/>
              <a:t>PO# and Lines (GL:10)</a:t>
            </a:r>
            <a:endParaRPr lang="en-US" b="1" dirty="0"/>
          </a:p>
          <a:p>
            <a:endParaRPr lang="en-US" dirty="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81" y="3124200"/>
            <a:ext cx="738663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294" y="4800600"/>
            <a:ext cx="46196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mages.wisegeek.com/law-books.jpg" hidden="1"/>
          <p:cNvPicPr>
            <a:picLocks noChangeAspect="1" noChangeArrowheads="1"/>
          </p:cNvPicPr>
          <p:nvPr/>
        </p:nvPicPr>
        <p:blipFill>
          <a:blip r:embed="rId2" cstate="print">
            <a:lum bright="-22000" contrast="-48000"/>
          </a:blip>
          <a:srcRect/>
          <a:stretch>
            <a:fillRect/>
          </a:stretch>
        </p:blipFill>
        <p:spPr bwMode="auto">
          <a:xfrm>
            <a:off x="0" y="47766"/>
            <a:ext cx="9144001" cy="6810234"/>
          </a:xfrm>
          <a:prstGeom prst="rect">
            <a:avLst/>
          </a:prstGeom>
          <a:noFill/>
        </p:spPr>
      </p:pic>
      <p:sp>
        <p:nvSpPr>
          <p:cNvPr id="2" name="Title 1"/>
          <p:cNvSpPr>
            <a:spLocks noGrp="1"/>
          </p:cNvSpPr>
          <p:nvPr>
            <p:ph type="title"/>
          </p:nvPr>
        </p:nvSpPr>
        <p:spPr>
          <a:xfrm>
            <a:off x="457200" y="431800"/>
            <a:ext cx="8229600" cy="1143000"/>
          </a:xfrm>
        </p:spPr>
        <p:txBody>
          <a:bodyPr>
            <a:normAutofit/>
          </a:bodyPr>
          <a:lstStyle/>
          <a:p>
            <a:r>
              <a:rPr lang="en-US" sz="4800" b="1" dirty="0" smtClean="0"/>
              <a:t>References</a:t>
            </a:r>
            <a:endParaRPr lang="en-US" sz="4800" b="1" dirty="0"/>
          </a:p>
        </p:txBody>
      </p:sp>
      <p:sp>
        <p:nvSpPr>
          <p:cNvPr id="3" name="Content Placeholder 2"/>
          <p:cNvSpPr>
            <a:spLocks noGrp="1"/>
          </p:cNvSpPr>
          <p:nvPr>
            <p:ph idx="1"/>
          </p:nvPr>
        </p:nvSpPr>
        <p:spPr/>
        <p:txBody>
          <a:bodyPr>
            <a:normAutofit fontScale="92500"/>
          </a:bodyPr>
          <a:lstStyle/>
          <a:p>
            <a:pPr>
              <a:buFont typeface="Wingdings" pitchFamily="2" charset="2"/>
              <a:buChar char="Ø"/>
            </a:pPr>
            <a:r>
              <a:rPr lang="en-US" sz="2400" dirty="0" smtClean="0"/>
              <a:t>All purchases shall be made in accordance with State statutes, rules, and these Procedures, which include but may not be limited to:</a:t>
            </a:r>
          </a:p>
          <a:p>
            <a:pPr lvl="1">
              <a:buFont typeface="Wingdings" pitchFamily="2" charset="2"/>
              <a:buChar char="Ø"/>
            </a:pPr>
            <a:r>
              <a:rPr lang="en-US" sz="2400" dirty="0" smtClean="0"/>
              <a:t>Central Purchasing Act, 74 O.S. § 85.1 et seq.</a:t>
            </a:r>
          </a:p>
          <a:p>
            <a:pPr lvl="1">
              <a:buFont typeface="Wingdings" pitchFamily="2" charset="2"/>
              <a:buChar char="Ø"/>
            </a:pPr>
            <a:r>
              <a:rPr lang="en-US" sz="2400" dirty="0" smtClean="0"/>
              <a:t>State Travel Reimbursement Act (STRA), 74 O.S. § 500 et seq.</a:t>
            </a:r>
          </a:p>
          <a:p>
            <a:pPr lvl="1">
              <a:buFont typeface="Wingdings" pitchFamily="2" charset="2"/>
              <a:buChar char="Ø"/>
            </a:pPr>
            <a:r>
              <a:rPr lang="en-US" sz="2400" dirty="0" smtClean="0"/>
              <a:t>Central Purchasing Codified Rules, 260:115</a:t>
            </a:r>
          </a:p>
          <a:p>
            <a:pPr lvl="1">
              <a:buFont typeface="Wingdings" pitchFamily="2" charset="2"/>
              <a:buChar char="Ø"/>
            </a:pPr>
            <a:r>
              <a:rPr lang="en-US" sz="2400" dirty="0" smtClean="0"/>
              <a:t>State Purchase Card Procedures</a:t>
            </a:r>
          </a:p>
          <a:p>
            <a:pPr lvl="1">
              <a:buFont typeface="Wingdings" pitchFamily="2" charset="2"/>
              <a:buChar char="Ø"/>
            </a:pPr>
            <a:r>
              <a:rPr lang="en-US" sz="2400" dirty="0" smtClean="0"/>
              <a:t>Oklahoma State Travel Policy</a:t>
            </a:r>
          </a:p>
          <a:p>
            <a:pPr lvl="1">
              <a:buFont typeface="Wingdings" pitchFamily="2" charset="2"/>
              <a:buChar char="Ø"/>
            </a:pPr>
            <a:r>
              <a:rPr lang="en-US" sz="2400" dirty="0" smtClean="0"/>
              <a:t>Oklahoma Ethics Commission Rules</a:t>
            </a:r>
          </a:p>
          <a:p>
            <a:pPr lvl="1">
              <a:buFont typeface="Wingdings" pitchFamily="2" charset="2"/>
              <a:buChar char="Ø"/>
            </a:pPr>
            <a:r>
              <a:rPr lang="en-US" sz="2400" b="1" dirty="0" smtClean="0"/>
              <a:t>State Agency Internal Purchasing and P-Card Procedures</a:t>
            </a:r>
          </a:p>
          <a:p>
            <a:pPr lvl="1">
              <a:buFont typeface="Wingdings" pitchFamily="2" charset="2"/>
              <a:buChar char="Ø"/>
            </a:pPr>
            <a:r>
              <a:rPr lang="en-US" sz="2400" dirty="0" smtClean="0"/>
              <a:t>Other statutes pertaining to specific types of purchases</a:t>
            </a:r>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762000"/>
            <a:ext cx="4931350" cy="769441"/>
          </a:xfrm>
          <a:prstGeom prst="rect">
            <a:avLst/>
          </a:prstGeom>
          <a:noFill/>
        </p:spPr>
        <p:txBody>
          <a:bodyPr wrap="none" rtlCol="0">
            <a:spAutoFit/>
          </a:bodyPr>
          <a:lstStyle/>
          <a:p>
            <a:r>
              <a:rPr lang="en-US" sz="4400" dirty="0" smtClean="0">
                <a:solidFill>
                  <a:srgbClr val="FF0000"/>
                </a:solidFill>
              </a:rPr>
              <a:t>NEW </a:t>
            </a:r>
            <a:r>
              <a:rPr lang="en-US" sz="4400" dirty="0" smtClean="0"/>
              <a:t>Program Codes</a:t>
            </a:r>
            <a:endParaRPr lang="en-US" sz="4400" dirty="0">
              <a:solidFill>
                <a:srgbClr val="FF0000"/>
              </a:solidFill>
            </a:endParaRPr>
          </a:p>
        </p:txBody>
      </p:sp>
      <p:sp>
        <p:nvSpPr>
          <p:cNvPr id="5" name="TextBox 4"/>
          <p:cNvSpPr txBox="1"/>
          <p:nvPr/>
        </p:nvSpPr>
        <p:spPr>
          <a:xfrm>
            <a:off x="609600" y="1981200"/>
            <a:ext cx="8094058" cy="3785652"/>
          </a:xfrm>
          <a:prstGeom prst="rect">
            <a:avLst/>
          </a:prstGeom>
          <a:noFill/>
        </p:spPr>
        <p:txBody>
          <a:bodyPr wrap="square" rtlCol="0">
            <a:spAutoFit/>
          </a:bodyPr>
          <a:lstStyle/>
          <a:p>
            <a:r>
              <a:rPr lang="en-US" sz="2400" dirty="0"/>
              <a:t>As of July 1, 2015 the </a:t>
            </a:r>
            <a:r>
              <a:rPr lang="en-US" sz="2400" dirty="0" smtClean="0"/>
              <a:t>Dept. </a:t>
            </a:r>
            <a:r>
              <a:rPr lang="en-US" sz="2400" dirty="0"/>
              <a:t>ID-Program code field </a:t>
            </a:r>
            <a:r>
              <a:rPr lang="en-US" sz="2400" dirty="0" smtClean="0"/>
              <a:t>became </a:t>
            </a:r>
            <a:r>
              <a:rPr lang="en-US" sz="2400" dirty="0"/>
              <a:t>a </a:t>
            </a:r>
          </a:p>
          <a:p>
            <a:r>
              <a:rPr lang="en-US" sz="2400" dirty="0" smtClean="0"/>
              <a:t>13-digit </a:t>
            </a:r>
            <a:r>
              <a:rPr lang="en-US" sz="2400" dirty="0"/>
              <a:t>field.  All FY16 AND FY 15 transactions require the </a:t>
            </a:r>
            <a:endParaRPr lang="en-US" sz="2400" dirty="0" smtClean="0"/>
          </a:p>
          <a:p>
            <a:r>
              <a:rPr lang="en-US" sz="2400" dirty="0" smtClean="0"/>
              <a:t>5-digit </a:t>
            </a:r>
            <a:r>
              <a:rPr lang="en-US" sz="2400" dirty="0"/>
              <a:t>program code.  </a:t>
            </a:r>
          </a:p>
          <a:p>
            <a:endParaRPr lang="en-US" sz="2400" dirty="0"/>
          </a:p>
          <a:p>
            <a:r>
              <a:rPr lang="en-US" sz="2400" dirty="0"/>
              <a:t>The Governor identified 5 major programs and all purchases are related to either one of these programs or are unrelated to </a:t>
            </a:r>
            <a:r>
              <a:rPr lang="en-US" sz="2400" u="sng" dirty="0"/>
              <a:t>any</a:t>
            </a:r>
            <a:r>
              <a:rPr lang="en-US" sz="2400" dirty="0"/>
              <a:t> </a:t>
            </a:r>
            <a:r>
              <a:rPr lang="en-US" sz="2400" dirty="0" smtClean="0"/>
              <a:t>specific </a:t>
            </a:r>
            <a:r>
              <a:rPr lang="en-US" sz="2400" dirty="0"/>
              <a:t>program in which case the program code will be NP000</a:t>
            </a:r>
            <a:r>
              <a:rPr lang="en-US" sz="2400" dirty="0" smtClean="0"/>
              <a:t>.</a:t>
            </a:r>
          </a:p>
          <a:p>
            <a:endParaRPr lang="en-US" sz="2400" dirty="0"/>
          </a:p>
          <a:p>
            <a:r>
              <a:rPr lang="en-US" sz="2400" dirty="0" smtClean="0"/>
              <a:t>Examples: 1010000-A0200 or 1020000-NP000</a:t>
            </a:r>
          </a:p>
          <a:p>
            <a:endParaRPr lang="en-US" sz="2400" dirty="0"/>
          </a:p>
        </p:txBody>
      </p:sp>
    </p:spTree>
    <p:extLst>
      <p:ext uri="{BB962C8B-B14F-4D97-AF65-F5344CB8AC3E}">
        <p14:creationId xmlns:p14="http://schemas.microsoft.com/office/powerpoint/2010/main" val="42688736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93802"/>
            <a:ext cx="6241645" cy="769441"/>
          </a:xfrm>
          <a:prstGeom prst="rect">
            <a:avLst/>
          </a:prstGeom>
          <a:noFill/>
        </p:spPr>
        <p:txBody>
          <a:bodyPr wrap="none" rtlCol="0">
            <a:spAutoFit/>
          </a:bodyPr>
          <a:lstStyle/>
          <a:p>
            <a:r>
              <a:rPr lang="en-US" sz="4400" dirty="0" smtClean="0"/>
              <a:t>GL06: Operating Unit Field</a:t>
            </a:r>
            <a:endParaRPr lang="en-US" sz="4400" dirty="0"/>
          </a:p>
        </p:txBody>
      </p:sp>
      <p:sp>
        <p:nvSpPr>
          <p:cNvPr id="3" name="TextBox 2"/>
          <p:cNvSpPr txBox="1"/>
          <p:nvPr/>
        </p:nvSpPr>
        <p:spPr>
          <a:xfrm>
            <a:off x="609600" y="2133600"/>
            <a:ext cx="7414530" cy="3785652"/>
          </a:xfrm>
          <a:prstGeom prst="rect">
            <a:avLst/>
          </a:prstGeom>
          <a:noFill/>
        </p:spPr>
        <p:txBody>
          <a:bodyPr wrap="none" rtlCol="0">
            <a:spAutoFit/>
          </a:bodyPr>
          <a:lstStyle/>
          <a:p>
            <a:r>
              <a:rPr lang="en-US" sz="2400" dirty="0" smtClean="0"/>
              <a:t>This field also changed effective July 1, 2015. </a:t>
            </a:r>
          </a:p>
          <a:p>
            <a:r>
              <a:rPr lang="en-US" sz="2400" dirty="0" smtClean="0"/>
              <a:t>All agencies (if using the Operating Unit field) will</a:t>
            </a:r>
          </a:p>
          <a:p>
            <a:r>
              <a:rPr lang="en-US" sz="2400" dirty="0" smtClean="0"/>
              <a:t>see –N/A at the end.  </a:t>
            </a:r>
          </a:p>
          <a:p>
            <a:endParaRPr lang="en-US" sz="2400" dirty="0"/>
          </a:p>
          <a:p>
            <a:r>
              <a:rPr lang="en-US" sz="2400" dirty="0" smtClean="0"/>
              <a:t>Example:  7215000-N/A  </a:t>
            </a:r>
          </a:p>
          <a:p>
            <a:endParaRPr lang="en-US" sz="2400" dirty="0"/>
          </a:p>
          <a:p>
            <a:r>
              <a:rPr lang="en-US" sz="2400" dirty="0" smtClean="0"/>
              <a:t>Only the Department of Education will see an actual value</a:t>
            </a:r>
          </a:p>
          <a:p>
            <a:r>
              <a:rPr lang="en-US" sz="2400" dirty="0"/>
              <a:t>f</a:t>
            </a:r>
            <a:r>
              <a:rPr lang="en-US" sz="2400" dirty="0" smtClean="0"/>
              <a:t>ollowing the Operating Unit.</a:t>
            </a:r>
          </a:p>
          <a:p>
            <a:endParaRPr lang="en-US" sz="2400" dirty="0"/>
          </a:p>
          <a:p>
            <a:r>
              <a:rPr lang="en-US" sz="2400" dirty="0" smtClean="0"/>
              <a:t>Example:  0015000-391</a:t>
            </a:r>
            <a:endParaRPr lang="en-US" sz="2400" dirty="0"/>
          </a:p>
        </p:txBody>
      </p:sp>
    </p:spTree>
    <p:extLst>
      <p:ext uri="{BB962C8B-B14F-4D97-AF65-F5344CB8AC3E}">
        <p14:creationId xmlns:p14="http://schemas.microsoft.com/office/powerpoint/2010/main" val="42386813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Statewide Contract Number</a:t>
            </a:r>
            <a:endParaRPr lang="en-US" dirty="0"/>
          </a:p>
        </p:txBody>
      </p:sp>
      <p:sp>
        <p:nvSpPr>
          <p:cNvPr id="3" name="Content Placeholder 2" hidden="1"/>
          <p:cNvSpPr>
            <a:spLocks noGrp="1"/>
          </p:cNvSpPr>
          <p:nvPr>
            <p:ph idx="1"/>
          </p:nvPr>
        </p:nvSpPr>
        <p:spPr>
          <a:xfrm>
            <a:off x="457200" y="1600200"/>
            <a:ext cx="8229600" cy="4876800"/>
          </a:xfrm>
        </p:spPr>
        <p:txBody>
          <a:bodyPr/>
          <a:lstStyle/>
          <a:p>
            <a:endParaRPr lang="en-US" dirty="0"/>
          </a:p>
        </p:txBody>
      </p:sp>
      <p:pic>
        <p:nvPicPr>
          <p:cNvPr id="4" name="Picture 3"/>
          <p:cNvPicPr>
            <a:picLocks noChangeAspect="1"/>
          </p:cNvPicPr>
          <p:nvPr/>
        </p:nvPicPr>
        <p:blipFill>
          <a:blip r:embed="rId2"/>
          <a:stretch>
            <a:fillRect/>
          </a:stretch>
        </p:blipFill>
        <p:spPr>
          <a:xfrm>
            <a:off x="228600" y="1160436"/>
            <a:ext cx="8763000" cy="4935564"/>
          </a:xfrm>
          <a:prstGeom prst="rect">
            <a:avLst/>
          </a:prstGeom>
        </p:spPr>
      </p:pic>
      <p:pic>
        <p:nvPicPr>
          <p:cNvPr id="6" name="Picture 5"/>
          <p:cNvPicPr>
            <a:picLocks noChangeAspect="1"/>
          </p:cNvPicPr>
          <p:nvPr/>
        </p:nvPicPr>
        <p:blipFill>
          <a:blip r:embed="rId3"/>
          <a:stretch>
            <a:fillRect/>
          </a:stretch>
        </p:blipFill>
        <p:spPr>
          <a:xfrm>
            <a:off x="2209800" y="4648200"/>
            <a:ext cx="1600200" cy="1632857"/>
          </a:xfrm>
          <a:prstGeom prst="rect">
            <a:avLst/>
          </a:prstGeom>
        </p:spPr>
      </p:pic>
      <p:sp>
        <p:nvSpPr>
          <p:cNvPr id="5" name="TextBox 4"/>
          <p:cNvSpPr txBox="1"/>
          <p:nvPr/>
        </p:nvSpPr>
        <p:spPr>
          <a:xfrm>
            <a:off x="441960" y="6400800"/>
            <a:ext cx="7190558" cy="276999"/>
          </a:xfrm>
          <a:prstGeom prst="rect">
            <a:avLst/>
          </a:prstGeom>
          <a:noFill/>
        </p:spPr>
        <p:txBody>
          <a:bodyPr wrap="none" rtlCol="0">
            <a:spAutoFit/>
          </a:bodyPr>
          <a:lstStyle/>
          <a:p>
            <a:r>
              <a:rPr lang="en-US" sz="1200" dirty="0" smtClean="0"/>
              <a:t>If purchase is from a SW contract supplier, you must select the contract # from the drop down menu shown here</a:t>
            </a:r>
            <a:endParaRPr lang="en-US" sz="1200" dirty="0"/>
          </a:p>
        </p:txBody>
      </p:sp>
      <p:sp>
        <p:nvSpPr>
          <p:cNvPr id="7" name="TextBox 6"/>
          <p:cNvSpPr txBox="1"/>
          <p:nvPr/>
        </p:nvSpPr>
        <p:spPr>
          <a:xfrm>
            <a:off x="3810000" y="5164546"/>
            <a:ext cx="4748416" cy="600164"/>
          </a:xfrm>
          <a:prstGeom prst="rect">
            <a:avLst/>
          </a:prstGeom>
          <a:noFill/>
        </p:spPr>
        <p:txBody>
          <a:bodyPr wrap="none" rtlCol="0">
            <a:spAutoFit/>
          </a:bodyPr>
          <a:lstStyle/>
          <a:p>
            <a:r>
              <a:rPr lang="en-US" sz="1100" dirty="0" smtClean="0"/>
              <a:t>You must click on Save after making any changes to the transaction.  You should</a:t>
            </a:r>
          </a:p>
          <a:p>
            <a:r>
              <a:rPr lang="en-US" sz="1100" dirty="0"/>
              <a:t>s</a:t>
            </a:r>
            <a:r>
              <a:rPr lang="en-US" sz="1100" dirty="0" smtClean="0"/>
              <a:t>ee a circle of dots moving.  If you don’t see this and you click Close here,</a:t>
            </a:r>
          </a:p>
          <a:p>
            <a:r>
              <a:rPr lang="en-US" sz="1100" dirty="0"/>
              <a:t>n</a:t>
            </a:r>
            <a:r>
              <a:rPr lang="en-US" sz="1100" dirty="0" smtClean="0"/>
              <a:t>othing will be saved.  Click the Save button again if necessary to get the circle.</a:t>
            </a:r>
            <a:endParaRPr lang="en-US" sz="1100" dirty="0"/>
          </a:p>
        </p:txBody>
      </p:sp>
      <p:sp>
        <p:nvSpPr>
          <p:cNvPr id="8" name="TextBox 7"/>
          <p:cNvSpPr txBox="1"/>
          <p:nvPr/>
        </p:nvSpPr>
        <p:spPr>
          <a:xfrm>
            <a:off x="457200" y="2820630"/>
            <a:ext cx="4177747" cy="430887"/>
          </a:xfrm>
          <a:prstGeom prst="rect">
            <a:avLst/>
          </a:prstGeom>
          <a:noFill/>
        </p:spPr>
        <p:txBody>
          <a:bodyPr wrap="none" rtlCol="0">
            <a:spAutoFit/>
          </a:bodyPr>
          <a:lstStyle/>
          <a:p>
            <a:r>
              <a:rPr lang="en-US" sz="1100" dirty="0" smtClean="0"/>
              <a:t>The statewide contract # must be selected from this drop down menu</a:t>
            </a:r>
          </a:p>
          <a:p>
            <a:r>
              <a:rPr lang="en-US" sz="1100" dirty="0"/>
              <a:t>s</a:t>
            </a:r>
            <a:r>
              <a:rPr lang="en-US" sz="1100" dirty="0" smtClean="0"/>
              <a:t>o it will appear in the correct location on reports and statements.</a:t>
            </a:r>
            <a:endParaRPr lang="en-US" sz="1100" dirty="0"/>
          </a:p>
        </p:txBody>
      </p:sp>
    </p:spTree>
    <p:extLst>
      <p:ext uri="{BB962C8B-B14F-4D97-AF65-F5344CB8AC3E}">
        <p14:creationId xmlns:p14="http://schemas.microsoft.com/office/powerpoint/2010/main" val="17093922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a:t>
            </a:r>
            <a:endParaRPr lang="en-US" dirty="0"/>
          </a:p>
        </p:txBody>
      </p:sp>
      <p:sp>
        <p:nvSpPr>
          <p:cNvPr id="3" name="Content Placeholder 2"/>
          <p:cNvSpPr>
            <a:spLocks noGrp="1"/>
          </p:cNvSpPr>
          <p:nvPr>
            <p:ph idx="1"/>
          </p:nvPr>
        </p:nvSpPr>
        <p:spPr/>
        <p:txBody>
          <a:bodyPr/>
          <a:lstStyle/>
          <a:p>
            <a:pPr marL="0" indent="0">
              <a:buNone/>
            </a:pPr>
            <a:r>
              <a:rPr lang="en-US" sz="2400" dirty="0" smtClean="0"/>
              <a:t>Once edits are saved, the transaction must be signed off to proceed to the next queue</a:t>
            </a:r>
          </a:p>
          <a:p>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685800" y="2895599"/>
            <a:ext cx="4879444" cy="3413125"/>
          </a:xfrm>
          <a:prstGeom prst="rect">
            <a:avLst/>
          </a:prstGeom>
        </p:spPr>
      </p:pic>
      <p:sp>
        <p:nvSpPr>
          <p:cNvPr id="4" name="TextBox 3"/>
          <p:cNvSpPr txBox="1"/>
          <p:nvPr/>
        </p:nvSpPr>
        <p:spPr>
          <a:xfrm>
            <a:off x="5029200" y="4343400"/>
            <a:ext cx="3176382" cy="1200329"/>
          </a:xfrm>
          <a:prstGeom prst="rect">
            <a:avLst/>
          </a:prstGeom>
          <a:noFill/>
        </p:spPr>
        <p:txBody>
          <a:bodyPr wrap="none" rtlCol="0">
            <a:spAutoFit/>
          </a:bodyPr>
          <a:lstStyle/>
          <a:p>
            <a:r>
              <a:rPr lang="en-US" sz="1200" dirty="0" smtClean="0"/>
              <a:t>You can sign off a transaction by checking the</a:t>
            </a:r>
          </a:p>
          <a:p>
            <a:r>
              <a:rPr lang="en-US" sz="1200" dirty="0"/>
              <a:t>b</a:t>
            </a:r>
            <a:r>
              <a:rPr lang="en-US" sz="1200" dirty="0" smtClean="0"/>
              <a:t>ox to the left of the transaction and clicking </a:t>
            </a:r>
          </a:p>
          <a:p>
            <a:r>
              <a:rPr lang="en-US" sz="1200" dirty="0"/>
              <a:t>t</a:t>
            </a:r>
            <a:r>
              <a:rPr lang="en-US" sz="1200" dirty="0" smtClean="0"/>
              <a:t>he blue sign off button, this will also allow you </a:t>
            </a:r>
          </a:p>
          <a:p>
            <a:r>
              <a:rPr lang="en-US" sz="1200" dirty="0"/>
              <a:t>t</a:t>
            </a:r>
            <a:r>
              <a:rPr lang="en-US" sz="1200" dirty="0" smtClean="0"/>
              <a:t>o sign off multiple transactions at one time, OR</a:t>
            </a:r>
          </a:p>
          <a:p>
            <a:r>
              <a:rPr lang="en-US" sz="1200" dirty="0" smtClean="0"/>
              <a:t>click on the TXN number and selecting sign off </a:t>
            </a:r>
          </a:p>
          <a:p>
            <a:r>
              <a:rPr lang="en-US" sz="1200" dirty="0" smtClean="0"/>
              <a:t>from the list. </a:t>
            </a:r>
            <a:endParaRPr lang="en-US" sz="1200" dirty="0"/>
          </a:p>
        </p:txBody>
      </p:sp>
    </p:spTree>
    <p:extLst>
      <p:ext uri="{BB962C8B-B14F-4D97-AF65-F5344CB8AC3E}">
        <p14:creationId xmlns:p14="http://schemas.microsoft.com/office/powerpoint/2010/main" val="9800520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Cardholder Statement</a:t>
            </a:r>
            <a:endParaRPr lang="en-US" dirty="0"/>
          </a:p>
        </p:txBody>
      </p:sp>
      <p:sp>
        <p:nvSpPr>
          <p:cNvPr id="6" name="TextBox 5"/>
          <p:cNvSpPr txBox="1"/>
          <p:nvPr/>
        </p:nvSpPr>
        <p:spPr>
          <a:xfrm>
            <a:off x="762000" y="1066800"/>
            <a:ext cx="7391400" cy="1200329"/>
          </a:xfrm>
          <a:prstGeom prst="rect">
            <a:avLst/>
          </a:prstGeom>
          <a:noFill/>
        </p:spPr>
        <p:txBody>
          <a:bodyPr wrap="square" rtlCol="0">
            <a:spAutoFit/>
          </a:bodyPr>
          <a:lstStyle/>
          <a:p>
            <a:r>
              <a:rPr lang="en-US" sz="2400" dirty="0" smtClean="0"/>
              <a:t>At the end of each cycle you will need to run your P-card Statement. Please follow the steps below to run your report.</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209801"/>
            <a:ext cx="766762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375467" y="2230120"/>
            <a:ext cx="3200400" cy="276999"/>
          </a:xfrm>
          <a:prstGeom prst="rect">
            <a:avLst/>
          </a:prstGeom>
          <a:noFill/>
        </p:spPr>
        <p:txBody>
          <a:bodyPr wrap="square" rtlCol="0">
            <a:spAutoFit/>
          </a:bodyPr>
          <a:lstStyle/>
          <a:p>
            <a:r>
              <a:rPr lang="en-US" sz="1200" dirty="0" smtClean="0"/>
              <a:t>Click on Reports and select Template Library</a:t>
            </a:r>
            <a:endParaRPr lang="en-US" sz="12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609600"/>
            <a:ext cx="8153400" cy="5492884"/>
          </a:xfrm>
          <a:prstGeom prst="rect">
            <a:avLst/>
          </a:prstGeom>
        </p:spPr>
      </p:pic>
      <p:sp>
        <p:nvSpPr>
          <p:cNvPr id="3" name="TextBox 2"/>
          <p:cNvSpPr txBox="1"/>
          <p:nvPr/>
        </p:nvSpPr>
        <p:spPr>
          <a:xfrm>
            <a:off x="914400" y="3217542"/>
            <a:ext cx="5791200" cy="276999"/>
          </a:xfrm>
          <a:prstGeom prst="rect">
            <a:avLst/>
          </a:prstGeom>
          <a:noFill/>
        </p:spPr>
        <p:txBody>
          <a:bodyPr wrap="square" rtlCol="0">
            <a:spAutoFit/>
          </a:bodyPr>
          <a:lstStyle/>
          <a:p>
            <a:r>
              <a:rPr lang="en-US" sz="1200" dirty="0" smtClean="0"/>
              <a:t>Choose the cardholder statement required by your agency and click on Modify/Run.</a:t>
            </a:r>
            <a:endParaRPr lang="en-US" sz="1200" dirty="0"/>
          </a:p>
        </p:txBody>
      </p:sp>
      <p:sp>
        <p:nvSpPr>
          <p:cNvPr id="4" name="TextBox 3"/>
          <p:cNvSpPr txBox="1"/>
          <p:nvPr/>
        </p:nvSpPr>
        <p:spPr>
          <a:xfrm>
            <a:off x="228600" y="6102483"/>
            <a:ext cx="7140096" cy="430887"/>
          </a:xfrm>
          <a:prstGeom prst="rect">
            <a:avLst/>
          </a:prstGeom>
          <a:noFill/>
        </p:spPr>
        <p:txBody>
          <a:bodyPr wrap="none" rtlCol="0">
            <a:spAutoFit/>
          </a:bodyPr>
          <a:lstStyle/>
          <a:p>
            <a:r>
              <a:rPr lang="en-US" sz="1100" dirty="0" smtClean="0"/>
              <a:t>You will need to check with your P-Card Administrator to see which cardholder statement your agency prefers you to use.</a:t>
            </a:r>
          </a:p>
          <a:p>
            <a:r>
              <a:rPr lang="en-US" sz="1100" dirty="0" smtClean="0"/>
              <a:t>Click on the name of the statement and the following screen will come up.</a:t>
            </a:r>
            <a:endParaRPr lang="en-US" sz="1100" dirty="0"/>
          </a:p>
        </p:txBody>
      </p:sp>
    </p:spTree>
    <p:extLst>
      <p:ext uri="{BB962C8B-B14F-4D97-AF65-F5344CB8AC3E}">
        <p14:creationId xmlns:p14="http://schemas.microsoft.com/office/powerpoint/2010/main" val="20488604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Scrolling down</a:t>
            </a:r>
            <a:endParaRPr lang="en-US" dirty="0"/>
          </a:p>
        </p:txBody>
      </p:sp>
      <p:pic>
        <p:nvPicPr>
          <p:cNvPr id="11266" name="Picture 2"/>
          <p:cNvPicPr>
            <a:picLocks noChangeAspect="1" noChangeArrowheads="1"/>
          </p:cNvPicPr>
          <p:nvPr/>
        </p:nvPicPr>
        <p:blipFill>
          <a:blip r:embed="rId2" cstate="print"/>
          <a:srcRect t="10387" r="65930" b="20717"/>
          <a:stretch>
            <a:fillRect/>
          </a:stretch>
        </p:blipFill>
        <p:spPr bwMode="auto">
          <a:xfrm>
            <a:off x="304800" y="1229047"/>
            <a:ext cx="7863638" cy="4790753"/>
          </a:xfrm>
          <a:prstGeom prst="rect">
            <a:avLst/>
          </a:prstGeom>
          <a:noFill/>
          <a:ln w="9525" algn="in">
            <a:noFill/>
            <a:miter lim="800000"/>
            <a:headEnd/>
            <a:tailEnd/>
          </a:ln>
          <a:effectLst/>
        </p:spPr>
      </p:pic>
      <p:cxnSp>
        <p:nvCxnSpPr>
          <p:cNvPr id="5" name="Straight Arrow Connector 4"/>
          <p:cNvCxnSpPr/>
          <p:nvPr/>
        </p:nvCxnSpPr>
        <p:spPr>
          <a:xfrm flipH="1">
            <a:off x="3505200" y="27432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787966" y="28956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71326" y="2572434"/>
            <a:ext cx="2514600" cy="646331"/>
          </a:xfrm>
          <a:prstGeom prst="rect">
            <a:avLst/>
          </a:prstGeom>
          <a:noFill/>
        </p:spPr>
        <p:txBody>
          <a:bodyPr wrap="square" rtlCol="0">
            <a:spAutoFit/>
          </a:bodyPr>
          <a:lstStyle/>
          <a:p>
            <a:r>
              <a:rPr lang="en-US" b="1" dirty="0" smtClean="0"/>
              <a:t>Choose your card and verify the cycle date</a:t>
            </a:r>
            <a:endParaRPr lang="en-US" b="1" dirty="0"/>
          </a:p>
        </p:txBody>
      </p:sp>
      <p:sp>
        <p:nvSpPr>
          <p:cNvPr id="3" name="TextBox 2"/>
          <p:cNvSpPr txBox="1"/>
          <p:nvPr/>
        </p:nvSpPr>
        <p:spPr>
          <a:xfrm>
            <a:off x="457200" y="6019800"/>
            <a:ext cx="6211957" cy="430887"/>
          </a:xfrm>
          <a:prstGeom prst="rect">
            <a:avLst/>
          </a:prstGeom>
          <a:noFill/>
        </p:spPr>
        <p:txBody>
          <a:bodyPr wrap="none" rtlCol="0">
            <a:spAutoFit/>
          </a:bodyPr>
          <a:lstStyle/>
          <a:p>
            <a:r>
              <a:rPr lang="en-US" sz="1100" dirty="0" smtClean="0"/>
              <a:t>The previous cycle dates are defaulted for this report, but you may verify by clicking on the calendar icon.</a:t>
            </a:r>
          </a:p>
          <a:p>
            <a:r>
              <a:rPr lang="en-US" sz="1100" dirty="0" smtClean="0"/>
              <a:t>Click on the magnifying glass to the right of Card.</a:t>
            </a:r>
            <a:endParaRPr lang="en-US" sz="11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609600"/>
            <a:ext cx="8412480" cy="3505200"/>
          </a:xfrm>
          <a:prstGeom prst="rect">
            <a:avLst/>
          </a:prstGeom>
        </p:spPr>
      </p:pic>
      <p:pic>
        <p:nvPicPr>
          <p:cNvPr id="5" name="Picture 4"/>
          <p:cNvPicPr>
            <a:picLocks noChangeAspect="1"/>
          </p:cNvPicPr>
          <p:nvPr/>
        </p:nvPicPr>
        <p:blipFill>
          <a:blip r:embed="rId3"/>
          <a:stretch>
            <a:fillRect/>
          </a:stretch>
        </p:blipFill>
        <p:spPr>
          <a:xfrm>
            <a:off x="87406" y="2362200"/>
            <a:ext cx="7469086" cy="4114800"/>
          </a:xfrm>
          <a:prstGeom prst="rect">
            <a:avLst/>
          </a:prstGeom>
        </p:spPr>
      </p:pic>
      <p:sp>
        <p:nvSpPr>
          <p:cNvPr id="2" name="TextBox 1"/>
          <p:cNvSpPr txBox="1"/>
          <p:nvPr/>
        </p:nvSpPr>
        <p:spPr>
          <a:xfrm>
            <a:off x="457200" y="4724400"/>
            <a:ext cx="6654835" cy="646331"/>
          </a:xfrm>
          <a:prstGeom prst="rect">
            <a:avLst/>
          </a:prstGeom>
          <a:noFill/>
        </p:spPr>
        <p:txBody>
          <a:bodyPr wrap="none" rtlCol="0">
            <a:spAutoFit/>
          </a:bodyPr>
          <a:lstStyle/>
          <a:p>
            <a:r>
              <a:rPr lang="en-US" sz="1200" dirty="0" smtClean="0"/>
              <a:t>If needing to pull into a statement transactions from more than one card in a single cycle due to card</a:t>
            </a:r>
          </a:p>
          <a:p>
            <a:r>
              <a:rPr lang="en-US" sz="1200" dirty="0" smtClean="0"/>
              <a:t>compromise or loss, click on the box in the top left corner to Include Deactivated Accounts.  Then select</a:t>
            </a:r>
          </a:p>
          <a:p>
            <a:r>
              <a:rPr lang="en-US" sz="1200" dirty="0"/>
              <a:t>a</a:t>
            </a:r>
            <a:r>
              <a:rPr lang="en-US" sz="1200" dirty="0" smtClean="0"/>
              <a:t>ll cards for that cardholder by clicking on the boxes to the left of the name.</a:t>
            </a:r>
            <a:endParaRPr lang="en-US" sz="1200" dirty="0"/>
          </a:p>
        </p:txBody>
      </p:sp>
    </p:spTree>
    <p:extLst>
      <p:ext uri="{BB962C8B-B14F-4D97-AF65-F5344CB8AC3E}">
        <p14:creationId xmlns:p14="http://schemas.microsoft.com/office/powerpoint/2010/main" val="5941721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Report</a:t>
            </a:r>
            <a:endParaRPr lang="en-US" dirty="0"/>
          </a:p>
        </p:txBody>
      </p:sp>
      <p:pic>
        <p:nvPicPr>
          <p:cNvPr id="12290" name="Picture 2"/>
          <p:cNvPicPr>
            <a:picLocks noChangeAspect="1" noChangeArrowheads="1"/>
          </p:cNvPicPr>
          <p:nvPr/>
        </p:nvPicPr>
        <p:blipFill>
          <a:blip r:embed="rId2" cstate="print"/>
          <a:srcRect t="11371" r="66258" b="24654"/>
          <a:stretch>
            <a:fillRect/>
          </a:stretch>
        </p:blipFill>
        <p:spPr bwMode="auto">
          <a:xfrm>
            <a:off x="0" y="1447800"/>
            <a:ext cx="7696200" cy="4553585"/>
          </a:xfrm>
          <a:prstGeom prst="rect">
            <a:avLst/>
          </a:prstGeom>
          <a:noFill/>
          <a:ln w="9525" algn="in">
            <a:noFill/>
            <a:miter lim="800000"/>
            <a:headEnd/>
            <a:tailEnd/>
          </a:ln>
          <a:effectLst/>
        </p:spPr>
      </p:pic>
      <p:cxnSp>
        <p:nvCxnSpPr>
          <p:cNvPr id="5" name="Straight Arrow Connector 4"/>
          <p:cNvCxnSpPr/>
          <p:nvPr/>
        </p:nvCxnSpPr>
        <p:spPr>
          <a:xfrm flipH="1">
            <a:off x="7086600" y="4419600"/>
            <a:ext cx="3048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to view my report</a:t>
            </a:r>
            <a:endParaRPr lang="en-US" dirty="0"/>
          </a:p>
        </p:txBody>
      </p:sp>
      <p:pic>
        <p:nvPicPr>
          <p:cNvPr id="13314" name="Picture 2"/>
          <p:cNvPicPr>
            <a:picLocks noChangeAspect="1" noChangeArrowheads="1"/>
          </p:cNvPicPr>
          <p:nvPr/>
        </p:nvPicPr>
        <p:blipFill>
          <a:blip r:embed="rId2" cstate="print"/>
          <a:srcRect t="11371" r="50571" b="19733"/>
          <a:stretch>
            <a:fillRect/>
          </a:stretch>
        </p:blipFill>
        <p:spPr bwMode="auto">
          <a:xfrm>
            <a:off x="0" y="1524000"/>
            <a:ext cx="8141153" cy="4495800"/>
          </a:xfrm>
          <a:prstGeom prst="rect">
            <a:avLst/>
          </a:prstGeom>
          <a:noFill/>
          <a:ln w="9525" algn="in">
            <a:noFill/>
            <a:miter lim="800000"/>
            <a:headEnd/>
            <a:tailEnd/>
          </a:ln>
          <a:effectLst/>
        </p:spPr>
      </p:pic>
      <p:cxnSp>
        <p:nvCxnSpPr>
          <p:cNvPr id="5" name="Straight Arrow Connector 4"/>
          <p:cNvCxnSpPr/>
          <p:nvPr/>
        </p:nvCxnSpPr>
        <p:spPr>
          <a:xfrm flipH="1" flipV="1">
            <a:off x="5486400" y="3657600"/>
            <a:ext cx="9144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5000" y="4297362"/>
            <a:ext cx="2971800" cy="369332"/>
          </a:xfrm>
          <a:prstGeom prst="rect">
            <a:avLst/>
          </a:prstGeom>
          <a:noFill/>
        </p:spPr>
        <p:txBody>
          <a:bodyPr wrap="square" rtlCol="0">
            <a:spAutoFit/>
          </a:bodyPr>
          <a:lstStyle/>
          <a:p>
            <a:r>
              <a:rPr lang="en-US" dirty="0" smtClean="0"/>
              <a:t>Click to view report</a:t>
            </a:r>
            <a:endParaRPr lang="en-US" dirty="0"/>
          </a:p>
        </p:txBody>
      </p:sp>
      <p:sp>
        <p:nvSpPr>
          <p:cNvPr id="3" name="TextBox 2"/>
          <p:cNvSpPr txBox="1"/>
          <p:nvPr/>
        </p:nvSpPr>
        <p:spPr>
          <a:xfrm>
            <a:off x="381000" y="4038600"/>
            <a:ext cx="3736536" cy="646331"/>
          </a:xfrm>
          <a:prstGeom prst="rect">
            <a:avLst/>
          </a:prstGeom>
          <a:noFill/>
        </p:spPr>
        <p:txBody>
          <a:bodyPr wrap="none" rtlCol="0">
            <a:spAutoFit/>
          </a:bodyPr>
          <a:lstStyle/>
          <a:p>
            <a:r>
              <a:rPr lang="en-US" sz="1200" dirty="0" smtClean="0"/>
              <a:t>Once you select Submit Report, you will be taken to the</a:t>
            </a:r>
          </a:p>
          <a:p>
            <a:r>
              <a:rPr lang="en-US" sz="1200" dirty="0" smtClean="0"/>
              <a:t>Completed Reports section.  Click on the underlined blue</a:t>
            </a:r>
          </a:p>
          <a:p>
            <a:r>
              <a:rPr lang="en-US" sz="1200" dirty="0" smtClean="0"/>
              <a:t>Output Type to open the document.</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609600"/>
            <a:ext cx="2913298" cy="769441"/>
          </a:xfrm>
          <a:prstGeom prst="rect">
            <a:avLst/>
          </a:prstGeom>
          <a:noFill/>
        </p:spPr>
        <p:txBody>
          <a:bodyPr wrap="none" rtlCol="0">
            <a:spAutoFit/>
          </a:bodyPr>
          <a:lstStyle/>
          <a:p>
            <a:r>
              <a:rPr lang="en-US" sz="4400" b="1" dirty="0" smtClean="0"/>
              <a:t>Exemptions</a:t>
            </a:r>
            <a:endParaRPr lang="en-US" sz="4400" b="1" dirty="0"/>
          </a:p>
        </p:txBody>
      </p:sp>
      <p:sp>
        <p:nvSpPr>
          <p:cNvPr id="5" name="TextBox 4"/>
          <p:cNvSpPr txBox="1"/>
          <p:nvPr/>
        </p:nvSpPr>
        <p:spPr>
          <a:xfrm>
            <a:off x="838200" y="1828800"/>
            <a:ext cx="7942174" cy="3046988"/>
          </a:xfrm>
          <a:prstGeom prst="rect">
            <a:avLst/>
          </a:prstGeom>
          <a:noFill/>
        </p:spPr>
        <p:txBody>
          <a:bodyPr wrap="none" rtlCol="0">
            <a:spAutoFit/>
          </a:bodyPr>
          <a:lstStyle/>
          <a:p>
            <a:r>
              <a:rPr lang="en-US" sz="2400" dirty="0" smtClean="0"/>
              <a:t>Agencies who are statutorily exempt from the Central</a:t>
            </a:r>
          </a:p>
          <a:p>
            <a:r>
              <a:rPr lang="en-US" sz="2400" dirty="0" smtClean="0"/>
              <a:t>Purchase Act are NOT exempt from State Use.  The State Use </a:t>
            </a:r>
          </a:p>
          <a:p>
            <a:r>
              <a:rPr lang="en-US" sz="2400" dirty="0"/>
              <a:t>s</a:t>
            </a:r>
            <a:r>
              <a:rPr lang="en-US" sz="2400" dirty="0" smtClean="0"/>
              <a:t>tatute is Title 74 O.S., Chapter 48 §3001-3010.</a:t>
            </a:r>
          </a:p>
          <a:p>
            <a:endParaRPr lang="en-US" sz="2400" dirty="0" smtClean="0"/>
          </a:p>
          <a:p>
            <a:endParaRPr lang="en-US" sz="2400" dirty="0"/>
          </a:p>
          <a:p>
            <a:r>
              <a:rPr lang="en-US" sz="2400" dirty="0" smtClean="0"/>
              <a:t>Higher education and political subdivisions are exempt from</a:t>
            </a:r>
          </a:p>
          <a:p>
            <a:r>
              <a:rPr lang="en-US" sz="2400" dirty="0"/>
              <a:t>t</a:t>
            </a:r>
            <a:r>
              <a:rPr lang="en-US" sz="2400" dirty="0" smtClean="0"/>
              <a:t>he State Purchase Card procedures and may implement their </a:t>
            </a:r>
          </a:p>
          <a:p>
            <a:r>
              <a:rPr lang="en-US" sz="2400" dirty="0"/>
              <a:t>o</a:t>
            </a:r>
            <a:r>
              <a:rPr lang="en-US" sz="2400" dirty="0" smtClean="0"/>
              <a:t>wn procedures.</a:t>
            </a:r>
            <a:endParaRPr lang="en-US" sz="2400" dirty="0"/>
          </a:p>
        </p:txBody>
      </p:sp>
    </p:spTree>
    <p:extLst>
      <p:ext uri="{BB962C8B-B14F-4D97-AF65-F5344CB8AC3E}">
        <p14:creationId xmlns:p14="http://schemas.microsoft.com/office/powerpoint/2010/main" val="447612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09600"/>
            <a:ext cx="8305800" cy="545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1"/>
            <a:ext cx="77438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113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What is an electronic signature?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5867400" cy="442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9947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786791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609600" y="304800"/>
            <a:ext cx="8229600" cy="1143000"/>
          </a:xfrm>
        </p:spPr>
        <p:txBody>
          <a:bodyPr/>
          <a:lstStyle/>
          <a:p>
            <a:r>
              <a:rPr lang="en-US" dirty="0" smtClean="0"/>
              <a:t>Statement signature page</a:t>
            </a:r>
            <a:endParaRPr lang="en-US" dirty="0"/>
          </a:p>
        </p:txBody>
      </p:sp>
      <p:sp>
        <p:nvSpPr>
          <p:cNvPr id="2" name="TextBox 1"/>
          <p:cNvSpPr txBox="1"/>
          <p:nvPr/>
        </p:nvSpPr>
        <p:spPr>
          <a:xfrm>
            <a:off x="4876800" y="2819400"/>
            <a:ext cx="2895600" cy="1754326"/>
          </a:xfrm>
          <a:prstGeom prst="rect">
            <a:avLst/>
          </a:prstGeom>
          <a:noFill/>
        </p:spPr>
        <p:txBody>
          <a:bodyPr wrap="square" rtlCol="0">
            <a:spAutoFit/>
          </a:bodyPr>
          <a:lstStyle/>
          <a:p>
            <a:r>
              <a:rPr lang="en-US" sz="1200" dirty="0" smtClean="0"/>
              <a:t>Electronic signatures are acceptable, but must be an approved format.  The signature here is an Adobe signature and has the time/date stamp and indicates the computer that was used to sign the document.  A simple script signature without the authentication information is NOT considered an electronic signature and would NOT be acceptable.</a:t>
            </a:r>
            <a:endParaRPr lang="en-US" sz="1200" dirty="0"/>
          </a:p>
        </p:txBody>
      </p:sp>
    </p:spTree>
    <p:extLst>
      <p:ext uri="{BB962C8B-B14F-4D97-AF65-F5344CB8AC3E}">
        <p14:creationId xmlns:p14="http://schemas.microsoft.com/office/powerpoint/2010/main" val="12408555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752600"/>
            <a:ext cx="7621958" cy="2862322"/>
          </a:xfrm>
          <a:prstGeom prst="rect">
            <a:avLst/>
          </a:prstGeom>
          <a:noFill/>
        </p:spPr>
        <p:txBody>
          <a:bodyPr wrap="none" rtlCol="0">
            <a:spAutoFit/>
          </a:bodyPr>
          <a:lstStyle/>
          <a:p>
            <a:pPr algn="ctr"/>
            <a:r>
              <a:rPr lang="en-US" sz="6000" b="1" dirty="0" smtClean="0"/>
              <a:t>So………where do I find </a:t>
            </a:r>
          </a:p>
          <a:p>
            <a:pPr algn="ctr"/>
            <a:r>
              <a:rPr lang="en-US" sz="6000" b="1" dirty="0" smtClean="0"/>
              <a:t>all this lovely </a:t>
            </a:r>
          </a:p>
          <a:p>
            <a:pPr algn="ctr"/>
            <a:r>
              <a:rPr lang="en-US" sz="6000" b="1" dirty="0" smtClean="0"/>
              <a:t>information????</a:t>
            </a:r>
            <a:endParaRPr lang="en-US" sz="6000" b="1" dirty="0"/>
          </a:p>
        </p:txBody>
      </p:sp>
    </p:spTree>
    <p:extLst>
      <p:ext uri="{BB962C8B-B14F-4D97-AF65-F5344CB8AC3E}">
        <p14:creationId xmlns:p14="http://schemas.microsoft.com/office/powerpoint/2010/main" val="6316796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www.omes.ok.gov</a:t>
            </a:r>
            <a:endParaRPr lang="en-US" dirty="0"/>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6414" y="1600200"/>
            <a:ext cx="73111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4201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5093" r="17293"/>
          <a:stretch>
            <a:fillRect/>
          </a:stretch>
        </p:blipFill>
        <p:spPr bwMode="auto">
          <a:xfrm>
            <a:off x="152401" y="533400"/>
            <a:ext cx="7543799" cy="5664521"/>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2206" t="27611" r="2859"/>
          <a:stretch>
            <a:fillRect/>
          </a:stretch>
        </p:blipFill>
        <p:spPr bwMode="auto">
          <a:xfrm>
            <a:off x="76200" y="609601"/>
            <a:ext cx="7467600" cy="5715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75330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4800600"/>
            <a:ext cx="4572085" cy="430887"/>
          </a:xfrm>
          <a:prstGeom prst="rect">
            <a:avLst/>
          </a:prstGeom>
          <a:noFill/>
        </p:spPr>
        <p:txBody>
          <a:bodyPr wrap="none" rtlCol="0">
            <a:spAutoFit/>
          </a:bodyPr>
          <a:lstStyle/>
          <a:p>
            <a:r>
              <a:rPr lang="en-US" sz="1100" dirty="0" smtClean="0"/>
              <a:t>To access the P-Card Procedures, click on the underlined pdf.  Clicking on the</a:t>
            </a:r>
          </a:p>
          <a:p>
            <a:r>
              <a:rPr lang="en-US" sz="1100" dirty="0" smtClean="0"/>
              <a:t>P-Card Procedures will not do anything.</a:t>
            </a:r>
            <a:endParaRPr lang="en-US" sz="1100" dirty="0"/>
          </a:p>
        </p:txBody>
      </p:sp>
    </p:spTree>
    <p:extLst>
      <p:ext uri="{BB962C8B-B14F-4D97-AF65-F5344CB8AC3E}">
        <p14:creationId xmlns:p14="http://schemas.microsoft.com/office/powerpoint/2010/main" val="27470511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1000" y="762000"/>
            <a:ext cx="8458200" cy="5410200"/>
          </a:xfrm>
          <a:prstGeom prst="rect">
            <a:avLst/>
          </a:prstGeom>
        </p:spPr>
      </p:pic>
      <p:sp>
        <p:nvSpPr>
          <p:cNvPr id="9" name="TextBox 8"/>
          <p:cNvSpPr txBox="1"/>
          <p:nvPr/>
        </p:nvSpPr>
        <p:spPr>
          <a:xfrm>
            <a:off x="762000" y="5895350"/>
            <a:ext cx="6825908" cy="600164"/>
          </a:xfrm>
          <a:prstGeom prst="rect">
            <a:avLst/>
          </a:prstGeom>
          <a:noFill/>
        </p:spPr>
        <p:txBody>
          <a:bodyPr wrap="none" rtlCol="0">
            <a:spAutoFit/>
          </a:bodyPr>
          <a:lstStyle/>
          <a:p>
            <a:r>
              <a:rPr lang="en-US" sz="1100" dirty="0" smtClean="0"/>
              <a:t>It is extremely important that ALL editing be completed PRIOR to the deadline date/time listed here.  </a:t>
            </a:r>
          </a:p>
          <a:p>
            <a:r>
              <a:rPr lang="en-US" sz="1100" dirty="0" smtClean="0"/>
              <a:t>Do NOT edit in Works or process a change order on the date next to the red arrow.  Any changes made in Works will</a:t>
            </a:r>
          </a:p>
          <a:p>
            <a:r>
              <a:rPr lang="en-US" sz="1100" dirty="0"/>
              <a:t>n</a:t>
            </a:r>
            <a:r>
              <a:rPr lang="en-US" sz="1100" dirty="0" smtClean="0"/>
              <a:t>ot be transferred to People Soft.  Changes to the AO will cause the load to fail from Works to People Soft.</a:t>
            </a:r>
            <a:endParaRPr lang="en-US" sz="1100" dirty="0"/>
          </a:p>
        </p:txBody>
      </p:sp>
    </p:spTree>
    <p:extLst>
      <p:ext uri="{BB962C8B-B14F-4D97-AF65-F5344CB8AC3E}">
        <p14:creationId xmlns:p14="http://schemas.microsoft.com/office/powerpoint/2010/main" val="3602889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11328</TotalTime>
  <Words>5537</Words>
  <Application>Microsoft Office PowerPoint</Application>
  <PresentationFormat>On-screen Show (4:3)</PresentationFormat>
  <Paragraphs>763</Paragraphs>
  <Slides>110</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110</vt:i4>
      </vt:variant>
    </vt:vector>
  </HeadingPairs>
  <TitlesOfParts>
    <vt:vector size="124" baseType="lpstr">
      <vt:lpstr>ＭＳ Ｐゴシック</vt:lpstr>
      <vt:lpstr>Arial</vt:lpstr>
      <vt:lpstr>Calibri</vt:lpstr>
      <vt:lpstr>Calisto MT</vt:lpstr>
      <vt:lpstr>Ravie</vt:lpstr>
      <vt:lpstr>Times New Roman</vt:lpstr>
      <vt:lpstr>Verdana</vt:lpstr>
      <vt:lpstr>Wingdings</vt:lpstr>
      <vt:lpstr>Wingdings 2</vt:lpstr>
      <vt:lpstr>Office Theme</vt:lpstr>
      <vt:lpstr>1_Office Theme</vt:lpstr>
      <vt:lpstr>2_Office Theme</vt:lpstr>
      <vt:lpstr>3_Office Theme</vt:lpstr>
      <vt:lpstr>4_Office Theme</vt:lpstr>
      <vt:lpstr>PowerPoint Presentation</vt:lpstr>
      <vt:lpstr> </vt:lpstr>
      <vt:lpstr>PowerPoint Presentation</vt:lpstr>
      <vt:lpstr>EMV card terminals</vt:lpstr>
      <vt:lpstr>PowerPoint Presentation</vt:lpstr>
      <vt:lpstr>           PIN numbers</vt:lpstr>
      <vt:lpstr>PowerPoint Presentation</vt:lpstr>
      <vt:lpstr>References</vt:lpstr>
      <vt:lpstr>PowerPoint Presentation</vt:lpstr>
      <vt:lpstr>Encumbering Funds</vt:lpstr>
      <vt:lpstr>SAFEGUARDS</vt:lpstr>
      <vt:lpstr>PowerPoint Presentation</vt:lpstr>
      <vt:lpstr>Employee Participation</vt:lpstr>
      <vt:lpstr>Using the Card</vt:lpstr>
      <vt:lpstr>PowerPoint Presentation</vt:lpstr>
      <vt:lpstr>PowerPoint Presentation</vt:lpstr>
      <vt:lpstr>PowerPoint Presentation</vt:lpstr>
      <vt:lpstr>PowerPoint Presentation</vt:lpstr>
      <vt:lpstr>Request for Exception</vt:lpstr>
      <vt:lpstr>PowerPoint Presentation</vt:lpstr>
      <vt:lpstr>PowerPoint Presentation</vt:lpstr>
      <vt:lpstr>PowerPoint Presentation</vt:lpstr>
      <vt:lpstr>Interagency Payments</vt:lpstr>
      <vt:lpstr>**IT &amp; Telecom Purchases**</vt:lpstr>
      <vt:lpstr>PowerPoint Presentation</vt:lpstr>
      <vt:lpstr>PowerPoint Presentation</vt:lpstr>
      <vt:lpstr>PowerPoint Presentation</vt:lpstr>
      <vt:lpstr>State Use</vt:lpstr>
      <vt:lpstr>PowerPoint Presentation</vt:lpstr>
      <vt:lpstr>PowerPoint Presentation</vt:lpstr>
      <vt:lpstr>PowerPoint Presentation</vt:lpstr>
      <vt:lpstr>PowerPoint Presentation</vt:lpstr>
      <vt:lpstr>Road and Highway Contracts</vt:lpstr>
      <vt:lpstr>PowerPoint Presentation</vt:lpstr>
      <vt:lpstr>PowerPoint Presentation</vt:lpstr>
      <vt:lpstr>PowerPoint Presentation</vt:lpstr>
      <vt:lpstr>PowerPoint Presentation</vt:lpstr>
      <vt:lpstr>What does the auditor look for?</vt:lpstr>
      <vt:lpstr>PowerPoint Presentation</vt:lpstr>
      <vt:lpstr>PowerPoint Presentation</vt:lpstr>
      <vt:lpstr>PowerPoint Presentation</vt:lpstr>
      <vt:lpstr>PowerPoint Presentation</vt:lpstr>
      <vt:lpstr>Multiple Receipts</vt:lpstr>
      <vt:lpstr>Receiving Goods and Services</vt:lpstr>
      <vt:lpstr>Payment Confirmation</vt:lpstr>
      <vt:lpstr>Open Books</vt:lpstr>
      <vt:lpstr>Construction &amp; Properties (CAP)</vt:lpstr>
      <vt:lpstr>PowerPoint Presentation</vt:lpstr>
      <vt:lpstr>PowerPoint Presentation</vt:lpstr>
      <vt:lpstr>    IT Assets</vt:lpstr>
      <vt:lpstr>Registration Payments</vt:lpstr>
      <vt:lpstr>PowerPoint Presentation</vt:lpstr>
      <vt:lpstr>PowerPoint Presentation</vt:lpstr>
      <vt:lpstr>     P-Card Administrator      Responsibilities</vt:lpstr>
      <vt:lpstr>     P-Card Administrator      Responsibilities</vt:lpstr>
      <vt:lpstr>Records Retention</vt:lpstr>
      <vt:lpstr>Maintenance</vt:lpstr>
      <vt:lpstr>PowerPoint Presentation</vt:lpstr>
      <vt:lpstr>PowerPoint Presentation</vt:lpstr>
      <vt:lpstr>Travel Purchases – P-Card</vt:lpstr>
      <vt:lpstr>PowerPoint Presentation</vt:lpstr>
      <vt:lpstr>Notes:</vt:lpstr>
      <vt:lpstr>PowerPoint Presentation</vt:lpstr>
      <vt:lpstr>Lodging Letter</vt:lpstr>
      <vt:lpstr>PowerPoint Presentation</vt:lpstr>
      <vt:lpstr>Travel no-shows</vt:lpstr>
      <vt:lpstr>PowerPoint Presentation</vt:lpstr>
      <vt:lpstr>PowerPoint Presentation</vt:lpstr>
      <vt:lpstr>End of cycle deadlines</vt:lpstr>
      <vt:lpstr>PowerPoint Presentation</vt:lpstr>
      <vt:lpstr>BOA- Works</vt:lpstr>
      <vt:lpstr>Login Page</vt:lpstr>
      <vt:lpstr>Home Page</vt:lpstr>
      <vt:lpstr>PowerPoint Presentation</vt:lpstr>
      <vt:lpstr>PowerPoint Presentation</vt:lpstr>
      <vt:lpstr>Comments</vt:lpstr>
      <vt:lpstr>Adding Receipt/Invoice</vt:lpstr>
      <vt:lpstr>Adding or deleting columns</vt:lpstr>
      <vt:lpstr>Editing Transactions</vt:lpstr>
      <vt:lpstr>PowerPoint Presentation</vt:lpstr>
      <vt:lpstr>PowerPoint Presentation</vt:lpstr>
      <vt:lpstr>Statewide Contract Number</vt:lpstr>
      <vt:lpstr>Signing Off</vt:lpstr>
      <vt:lpstr>Cardholder Statement</vt:lpstr>
      <vt:lpstr>PowerPoint Presentation</vt:lpstr>
      <vt:lpstr>Scrolling down</vt:lpstr>
      <vt:lpstr>PowerPoint Presentation</vt:lpstr>
      <vt:lpstr>Submitting Report</vt:lpstr>
      <vt:lpstr>Ready to view my report</vt:lpstr>
      <vt:lpstr>PowerPoint Presentation</vt:lpstr>
      <vt:lpstr>PowerPoint Presentation</vt:lpstr>
      <vt:lpstr>What is an electronic signature?</vt:lpstr>
      <vt:lpstr>Statement signature page</vt:lpstr>
      <vt:lpstr>PowerPoint Presentation</vt:lpstr>
      <vt:lpstr>www.omes.ok.gov</vt:lpstr>
      <vt:lpstr>PowerPoint Presentation</vt:lpstr>
      <vt:lpstr>PowerPoint Presentation</vt:lpstr>
      <vt:lpstr>PowerPoint Presentation</vt:lpstr>
      <vt:lpstr>PowerPoint Presentation</vt:lpstr>
      <vt:lpstr>PowerPoint Presentation</vt:lpstr>
      <vt:lpstr>State Travel Office Contact Information</vt:lpstr>
      <vt:lpstr>State Travel Website www.omes.ok.gov </vt:lpstr>
      <vt:lpstr>http://www.ok.gov/DCS/Central_Purchasing/Agency_Travel </vt:lpstr>
      <vt:lpstr>PowerPoint Presentation</vt:lpstr>
      <vt:lpstr>PowerPoint Presentation</vt:lpstr>
      <vt:lpstr>Contract</vt:lpstr>
      <vt:lpstr>FCm Operations </vt:lpstr>
      <vt:lpstr>Traveler Profiles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 State P-Card Program</dc:title>
  <dc:creator>109066</dc:creator>
  <cp:lastModifiedBy>John Lowrey</cp:lastModifiedBy>
  <cp:revision>451</cp:revision>
  <dcterms:created xsi:type="dcterms:W3CDTF">2013-08-12T15:37:24Z</dcterms:created>
  <dcterms:modified xsi:type="dcterms:W3CDTF">2015-10-26T20:23:23Z</dcterms:modified>
</cp:coreProperties>
</file>